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1.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2.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notesSlides/notesSlide3.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4.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notesSlides/notesSlide5.xml" ContentType="application/vnd.openxmlformats-officedocument.presentationml.notesSlide+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notesSlides/notesSlide6.xml" ContentType="application/vnd.openxmlformats-officedocument.presentationml.notesSlide+xml"/>
  <Override PartName="/ppt/tags/tag46.xml" ContentType="application/vnd.openxmlformats-officedocument.presentationml.tags+xml"/>
  <Override PartName="/ppt/tags/tag47.xml" ContentType="application/vnd.openxmlformats-officedocument.presentationml.tags+xml"/>
  <Override PartName="/ppt/notesSlides/notesSlide7.xml" ContentType="application/vnd.openxmlformats-officedocument.presentationml.notesSlide+xml"/>
  <Override PartName="/ppt/tags/tag48.xml" ContentType="application/vnd.openxmlformats-officedocument.presentationml.tags+xml"/>
  <Override PartName="/ppt/tags/tag49.xml" ContentType="application/vnd.openxmlformats-officedocument.presentationml.tags+xml"/>
  <Override PartName="/ppt/notesSlides/notesSlide8.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notesSlides/notesSlide9.xml" ContentType="application/vnd.openxmlformats-officedocument.presentationml.notesSlide+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10.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notesSlides/notesSlide11.xml" ContentType="application/vnd.openxmlformats-officedocument.presentationml.notesSlide+xml"/>
  <Override PartName="/ppt/tags/tag64.xml" ContentType="application/vnd.openxmlformats-officedocument.presentationml.tags+xml"/>
  <Override PartName="/ppt/tags/tag65.xml" ContentType="application/vnd.openxmlformats-officedocument.presentationml.tags+xml"/>
  <Override PartName="/ppt/notesSlides/notesSlide12.xml" ContentType="application/vnd.openxmlformats-officedocument.presentationml.notesSlide+xml"/>
  <Override PartName="/ppt/tags/tag66.xml" ContentType="application/vnd.openxmlformats-officedocument.presentationml.tags+xml"/>
  <Override PartName="/ppt/tags/tag67.xml" ContentType="application/vnd.openxmlformats-officedocument.presentationml.tags+xml"/>
  <Override PartName="/ppt/notesSlides/notesSlide13.xml" ContentType="application/vnd.openxmlformats-officedocument.presentationml.notesSlide+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notesSlides/notesSlide14.xml" ContentType="application/vnd.openxmlformats-officedocument.presentationml.notesSlide+xml"/>
  <Override PartName="/ppt/tags/tag76.xml" ContentType="application/vnd.openxmlformats-officedocument.presentationml.tags+xml"/>
  <Override PartName="/ppt/tags/tag77.xml" ContentType="application/vnd.openxmlformats-officedocument.presentationml.tags+xml"/>
  <Override PartName="/ppt/notesSlides/notesSlide15.xml" ContentType="application/vnd.openxmlformats-officedocument.presentationml.notesSlide+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notesSlides/notesSlide16.xml" ContentType="application/vnd.openxmlformats-officedocument.presentationml.notesSlide+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notesSlides/notesSlide17.xml" ContentType="application/vnd.openxmlformats-officedocument.presentationml.notesSlide+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notesSlides/notesSlide18.xml" ContentType="application/vnd.openxmlformats-officedocument.presentationml.notesSlide+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notesSlides/notesSlide19.xml" ContentType="application/vnd.openxmlformats-officedocument.presentationml.notesSlide+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notesSlides/notesSlide20.xml" ContentType="application/vnd.openxmlformats-officedocument.presentationml.notesSlide+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handoutMasterIdLst>
    <p:handoutMasterId r:id="rId25"/>
  </p:handoutMasterIdLst>
  <p:sldIdLst>
    <p:sldId id="257" r:id="rId2"/>
    <p:sldId id="288" r:id="rId3"/>
    <p:sldId id="268" r:id="rId4"/>
    <p:sldId id="269" r:id="rId5"/>
    <p:sldId id="293" r:id="rId6"/>
    <p:sldId id="289" r:id="rId7"/>
    <p:sldId id="273" r:id="rId8"/>
    <p:sldId id="274" r:id="rId9"/>
    <p:sldId id="295" r:id="rId10"/>
    <p:sldId id="290" r:id="rId11"/>
    <p:sldId id="294" r:id="rId12"/>
    <p:sldId id="296" r:id="rId13"/>
    <p:sldId id="297" r:id="rId14"/>
    <p:sldId id="298" r:id="rId15"/>
    <p:sldId id="291" r:id="rId16"/>
    <p:sldId id="299" r:id="rId17"/>
    <p:sldId id="276" r:id="rId18"/>
    <p:sldId id="300" r:id="rId19"/>
    <p:sldId id="279" r:id="rId20"/>
    <p:sldId id="292" r:id="rId21"/>
    <p:sldId id="277" r:id="rId22"/>
    <p:sldId id="280" r:id="rId23"/>
  </p:sldIdLst>
  <p:sldSz cx="17999075" cy="7199313"/>
  <p:notesSz cx="7104063" cy="10234613"/>
  <p:custDataLst>
    <p:tags r:id="rId2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3" userDrawn="1">
          <p15:clr>
            <a:srgbClr val="A4A3A4"/>
          </p15:clr>
        </p15:guide>
        <p15:guide id="2" pos="572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E1AFF"/>
    <a:srgbClr val="21D191"/>
    <a:srgbClr val="2FE6F0"/>
    <a:srgbClr val="B2B2B2"/>
    <a:srgbClr val="202020"/>
    <a:srgbClr val="323232"/>
    <a:srgbClr val="CC3300"/>
    <a:srgbClr val="CC0000"/>
    <a:srgbClr val="FF3300"/>
    <a:srgbClr val="99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480" autoAdjust="0"/>
    <p:restoredTop sz="88666" autoAdjust="0"/>
  </p:normalViewPr>
  <p:slideViewPr>
    <p:cSldViewPr snapToGrid="0" showGuides="1">
      <p:cViewPr varScale="1">
        <p:scale>
          <a:sx n="76" d="100"/>
          <a:sy n="76" d="100"/>
        </p:scale>
        <p:origin x="76" y="168"/>
      </p:cViewPr>
      <p:guideLst>
        <p:guide orient="horz" pos="2203"/>
        <p:guide pos="5729"/>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gs" Target="tags/tag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t>2023/7/27</a:t>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jpeg>
</file>

<file path=ppt/media/image7.jpeg>
</file>

<file path=ppt/media/image8.jpe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t>2023/7/27</a:t>
            </a:fld>
            <a:endParaRPr lang="zh-CN" altLang="en-US"/>
          </a:p>
        </p:txBody>
      </p:sp>
      <p:sp>
        <p:nvSpPr>
          <p:cNvPr id="4" name="幻灯片图像占位符 3"/>
          <p:cNvSpPr>
            <a:spLocks noGrp="1" noRot="1" noChangeAspect="1"/>
          </p:cNvSpPr>
          <p:nvPr>
            <p:ph type="sldImg" idx="2"/>
          </p:nvPr>
        </p:nvSpPr>
        <p:spPr>
          <a:xfrm>
            <a:off x="-765175" y="1279525"/>
            <a:ext cx="863600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slide" Target="../slides/slide11.xml"/><Relationship Id="rId2" Type="http://schemas.openxmlformats.org/officeDocument/2006/relationships/notesMaster" Target="../notesMasters/notesMaster1.xml"/><Relationship Id="rId1" Type="http://schemas.openxmlformats.org/officeDocument/2006/relationships/tags" Target="../tags/tag62.xml"/></Relationships>
</file>

<file path=ppt/notesSlides/_rels/notesSlide11.xml.rels><?xml version="1.0" encoding="UTF-8" standalone="yes"?>
<Relationships xmlns="http://schemas.openxmlformats.org/package/2006/relationships"><Relationship Id="rId3" Type="http://schemas.openxmlformats.org/officeDocument/2006/relationships/slide" Target="../slides/slide12.xml"/><Relationship Id="rId2" Type="http://schemas.openxmlformats.org/officeDocument/2006/relationships/notesMaster" Target="../notesMasters/notesMaster1.xml"/><Relationship Id="rId1" Type="http://schemas.openxmlformats.org/officeDocument/2006/relationships/tags" Target="../tags/tag64.xml"/></Relationships>
</file>

<file path=ppt/notesSlides/_rels/notesSlide12.xml.rels><?xml version="1.0" encoding="UTF-8" standalone="yes"?>
<Relationships xmlns="http://schemas.openxmlformats.org/package/2006/relationships"><Relationship Id="rId3" Type="http://schemas.openxmlformats.org/officeDocument/2006/relationships/slide" Target="../slides/slide13.xml"/><Relationship Id="rId2" Type="http://schemas.openxmlformats.org/officeDocument/2006/relationships/notesMaster" Target="../notesMasters/notesMaster1.xml"/><Relationship Id="rId1" Type="http://schemas.openxmlformats.org/officeDocument/2006/relationships/tags" Target="../tags/tag66.xml"/></Relationships>
</file>

<file path=ppt/notesSlides/_rels/notesSlide13.xml.rels><?xml version="1.0" encoding="UTF-8" standalone="yes"?>
<Relationships xmlns="http://schemas.openxmlformats.org/package/2006/relationships"><Relationship Id="rId3" Type="http://schemas.openxmlformats.org/officeDocument/2006/relationships/slide" Target="../slides/slide14.xml"/><Relationship Id="rId2" Type="http://schemas.openxmlformats.org/officeDocument/2006/relationships/notesMaster" Target="../notesMasters/notesMaster1.xml"/><Relationship Id="rId1" Type="http://schemas.openxmlformats.org/officeDocument/2006/relationships/tags" Target="../tags/tag68.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slide" Target="../slides/slide16.xml"/><Relationship Id="rId2" Type="http://schemas.openxmlformats.org/officeDocument/2006/relationships/notesMaster" Target="../notesMasters/notesMaster1.xml"/><Relationship Id="rId1" Type="http://schemas.openxmlformats.org/officeDocument/2006/relationships/tags" Target="../tags/tag78.xml"/></Relationships>
</file>

<file path=ppt/notesSlides/_rels/notesSlide16.xml.rels><?xml version="1.0" encoding="UTF-8" standalone="yes"?>
<Relationships xmlns="http://schemas.openxmlformats.org/package/2006/relationships"><Relationship Id="rId3" Type="http://schemas.openxmlformats.org/officeDocument/2006/relationships/slide" Target="../slides/slide17.xml"/><Relationship Id="rId2" Type="http://schemas.openxmlformats.org/officeDocument/2006/relationships/notesMaster" Target="../notesMasters/notesMaster1.xml"/><Relationship Id="rId1" Type="http://schemas.openxmlformats.org/officeDocument/2006/relationships/tags" Target="../tags/tag85.xml"/></Relationships>
</file>

<file path=ppt/notesSlides/_rels/notesSlide17.xml.rels><?xml version="1.0" encoding="UTF-8" standalone="yes"?>
<Relationships xmlns="http://schemas.openxmlformats.org/package/2006/relationships"><Relationship Id="rId3" Type="http://schemas.openxmlformats.org/officeDocument/2006/relationships/slide" Target="../slides/slide18.xml"/><Relationship Id="rId2" Type="http://schemas.openxmlformats.org/officeDocument/2006/relationships/notesMaster" Target="../notesMasters/notesMaster1.xml"/><Relationship Id="rId1" Type="http://schemas.openxmlformats.org/officeDocument/2006/relationships/tags" Target="../tags/tag88.xml"/></Relationships>
</file>

<file path=ppt/notesSlides/_rels/notesSlide18.xml.rels><?xml version="1.0" encoding="UTF-8" standalone="yes"?>
<Relationships xmlns="http://schemas.openxmlformats.org/package/2006/relationships"><Relationship Id="rId3" Type="http://schemas.openxmlformats.org/officeDocument/2006/relationships/slide" Target="../slides/slide19.xml"/><Relationship Id="rId2" Type="http://schemas.openxmlformats.org/officeDocument/2006/relationships/notesMaster" Target="../notesMasters/notesMaster1.xml"/><Relationship Id="rId1" Type="http://schemas.openxmlformats.org/officeDocument/2006/relationships/tags" Target="../tags/tag94.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slide" Target="../slides/slide21.xml"/><Relationship Id="rId2" Type="http://schemas.openxmlformats.org/officeDocument/2006/relationships/notesMaster" Target="../notesMasters/notesMaster1.xml"/><Relationship Id="rId1" Type="http://schemas.openxmlformats.org/officeDocument/2006/relationships/tags" Target="../tags/tag106.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slide" Target="../slides/slide5.xml"/><Relationship Id="rId2" Type="http://schemas.openxmlformats.org/officeDocument/2006/relationships/notesMaster" Target="../notesMasters/notesMaster1.xml"/><Relationship Id="rId1" Type="http://schemas.openxmlformats.org/officeDocument/2006/relationships/tags" Target="../tags/tag32.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ags" Target="../tags/tag46.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8.xml"/><Relationship Id="rId2" Type="http://schemas.openxmlformats.org/officeDocument/2006/relationships/notesMaster" Target="../notesMasters/notesMaster1.xml"/><Relationship Id="rId1" Type="http://schemas.openxmlformats.org/officeDocument/2006/relationships/tags" Target="../tags/tag48.xml"/></Relationships>
</file>

<file path=ppt/notesSlides/_rels/notesSlide8.xml.rels><?xml version="1.0" encoding="UTF-8" standalone="yes"?>
<Relationships xmlns="http://schemas.openxmlformats.org/package/2006/relationships"><Relationship Id="rId3" Type="http://schemas.openxmlformats.org/officeDocument/2006/relationships/slide" Target="../slides/slide9.xml"/><Relationship Id="rId2" Type="http://schemas.openxmlformats.org/officeDocument/2006/relationships/notesMaster" Target="../notesMasters/notesMaster1.xml"/><Relationship Id="rId1" Type="http://schemas.openxmlformats.org/officeDocument/2006/relationships/tags" Target="../tags/tag50.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2</a:t>
            </a:fld>
            <a:endParaRPr lang="zh-CN" altLang="en-US"/>
          </a:p>
        </p:txBody>
      </p:sp>
    </p:spTree>
    <p:extLst>
      <p:ext uri="{BB962C8B-B14F-4D97-AF65-F5344CB8AC3E}">
        <p14:creationId xmlns:p14="http://schemas.microsoft.com/office/powerpoint/2010/main" val="26212507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t>视频文案：</a:t>
            </a:r>
          </a:p>
          <a:p>
            <a:r>
              <a:rPr lang="zh-CN" altLang="en-US" dirty="0"/>
              <a:t>【系统概览】</a:t>
            </a:r>
          </a:p>
          <a:p>
            <a:r>
              <a:rPr lang="zh-CN" altLang="en-US" dirty="0"/>
              <a:t>我们的系统提供了三个级别的视图设计和一个控制面板来帮助帮助广告分析师理解GBDT-based CTR prediction model的工作机制，简化模型调优的过程。</a:t>
            </a:r>
          </a:p>
          <a:p>
            <a:r>
              <a:rPr lang="zh-CN" altLang="en-US" dirty="0"/>
              <a:t>在实例级视图中，允许用户从数据概览（B）、数据统计(C)和数据详情(D)三个层面探索广告数据实例的预测结果。</a:t>
            </a:r>
          </a:p>
          <a:p>
            <a:r>
              <a:rPr lang="zh-CN" altLang="en-US" dirty="0"/>
              <a:t>特征级视图：展现了在线广告数据的特征的重要性（E）及其间的关系(F)。</a:t>
            </a:r>
          </a:p>
          <a:p>
            <a:r>
              <a:rPr lang="zh-CN" altLang="en-US" dirty="0"/>
              <a:t>模型级视图：用于展示最有代表性的K棵决策树（G）、观察树的大小演变(H)、呈现模型预测过程中的信息增益的演变情况(I)。</a:t>
            </a:r>
          </a:p>
          <a:p>
            <a:r>
              <a:rPr lang="zh-CN" altLang="en-US" dirty="0"/>
              <a:t>控制面板(A)：提供了一个调整模型超参数、筛选特征和评估模型性能的接口。</a:t>
            </a:r>
          </a:p>
          <a:p>
            <a:r>
              <a:rPr lang="zh-CN" altLang="en-US" dirty="0"/>
              <a:t>【交互】</a:t>
            </a:r>
          </a:p>
          <a:p>
            <a:r>
              <a:rPr lang="zh-CN" altLang="en-US" dirty="0"/>
              <a:t>当我们对一个训练好的模型进行分析时，我们可以从Data Overview View出发，概览模型的预测效果。选中某个感兴趣的数据集群后，可在Data Statistic View中检查该数据集群的特征分布，并在Data List View中上下或左右滑动查看详细的数值进行分析。</a:t>
            </a:r>
          </a:p>
          <a:p>
            <a:r>
              <a:rPr lang="zh-CN" altLang="en-US" dirty="0"/>
              <a:t>进一步地，点击某个数据实例后，模型视图中更新相应的河流图，鼠标悬浮在代表性决策树的第一行标签时高亮节点分裂特征的类型，并在河流图中突出这棵树的位置及信息增益。</a:t>
            </a:r>
          </a:p>
          <a:p>
            <a:r>
              <a:rPr lang="zh-CN" altLang="en-US" dirty="0"/>
              <a:t>鼠标悬浮在第二行标签时，在河流图中展示该聚类中的所有决策树。</a:t>
            </a:r>
          </a:p>
          <a:p>
            <a:r>
              <a:rPr lang="zh-CN" altLang="en-US" dirty="0"/>
              <a:t>此外，在河流图中点击代表性决策树对应的线段后，会在冰柱图中展示其决策路径。</a:t>
            </a:r>
          </a:p>
          <a:p>
            <a:r>
              <a:rPr lang="zh-CN" altLang="en-US" dirty="0"/>
              <a:t>在右侧的特征重要性视图中，点击某个特征后，在冰柱图和下方的特征关联视图中会高亮相应的特征。在特征关联视图中，点击两个节点之间的线段会展示具体关联信息。</a:t>
            </a:r>
          </a:p>
          <a:p>
            <a:r>
              <a:rPr lang="zh-CN" altLang="en-US" dirty="0"/>
              <a:t>【使用场景】</a:t>
            </a:r>
          </a:p>
          <a:p>
            <a:r>
              <a:rPr lang="zh-CN" altLang="en-US" dirty="0"/>
              <a:t>从当前的河流图中可发现模型的拟合程度可能还不够，我们可以通过调整学习率来让模型学到更多知识。（我们通过控制面板，将学习率调整到0.1）</a:t>
            </a:r>
          </a:p>
          <a:p>
            <a:r>
              <a:rPr lang="zh-CN" altLang="en-US" dirty="0"/>
              <a:t>（暂停-换下一段视频）</a:t>
            </a:r>
          </a:p>
          <a:p>
            <a:r>
              <a:rPr lang="zh-CN" altLang="en-US" dirty="0"/>
              <a:t>在返回的结果中我们发现三个指标都得到了提升。</a:t>
            </a:r>
          </a:p>
          <a:p>
            <a:r>
              <a:rPr lang="zh-CN" altLang="en-US" dirty="0"/>
              <a:t>查看某数据实例实例的河流图，可发现河流图的收敛效果更好。</a:t>
            </a:r>
          </a:p>
          <a:p>
            <a:r>
              <a:rPr lang="zh-CN" altLang="en-US" dirty="0"/>
              <a:t>点击排名前三的特征，可从提升树模型结构视图（根据相应特征进行分裂的矩形会高亮）中发现这些特征确实多次被用作决策树节点分裂的依据，从特征关联视图（相应的特征节点会放大）中发现这些特征分布于视图外围，与其他特征之间没有明显的相关性，说明这些特征更有区分度。</a:t>
            </a:r>
          </a:p>
          <a:p>
            <a:r>
              <a:rPr lang="zh-CN" altLang="en-US" dirty="0"/>
              <a:t>类似地，我们可以根据这些信息，通过控制面板进行特征选择或进行其他调整，进一步分析模型的性能。</a:t>
            </a:r>
          </a:p>
        </p:txBody>
      </p:sp>
    </p:spTree>
    <p:extLst>
      <p:ext uri="{BB962C8B-B14F-4D97-AF65-F5344CB8AC3E}">
        <p14:creationId xmlns:p14="http://schemas.microsoft.com/office/powerpoint/2010/main" val="24598867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t>视频文案：</a:t>
            </a:r>
          </a:p>
          <a:p>
            <a:r>
              <a:rPr lang="zh-CN" altLang="en-US" dirty="0"/>
              <a:t>【系统概览】</a:t>
            </a:r>
          </a:p>
          <a:p>
            <a:r>
              <a:rPr lang="zh-CN" altLang="en-US" dirty="0"/>
              <a:t>我们的系统提供了三个级别的视图设计和一个控制面板来帮助帮助广告分析师理解GBDT-based CTR prediction model的工作机制，简化模型调优的过程。</a:t>
            </a:r>
          </a:p>
          <a:p>
            <a:r>
              <a:rPr lang="zh-CN" altLang="en-US" dirty="0"/>
              <a:t>在实例级视图中，允许用户从数据概览（B）、数据统计(C)和数据详情(D)三个层面探索广告数据实例的预测结果。</a:t>
            </a:r>
          </a:p>
          <a:p>
            <a:r>
              <a:rPr lang="zh-CN" altLang="en-US" dirty="0"/>
              <a:t>特征级视图：展现了在线广告数据的特征的重要性（E）及其间的关系(F)。</a:t>
            </a:r>
          </a:p>
          <a:p>
            <a:r>
              <a:rPr lang="zh-CN" altLang="en-US" dirty="0"/>
              <a:t>模型级视图：用于展示最有代表性的K棵决策树（G）、观察树的大小演变(H)、呈现模型预测过程中的信息增益的演变情况(I)。</a:t>
            </a:r>
          </a:p>
          <a:p>
            <a:r>
              <a:rPr lang="zh-CN" altLang="en-US" dirty="0"/>
              <a:t>控制面板(A)：提供了一个调整模型超参数、筛选特征和评估模型性能的接口。</a:t>
            </a:r>
          </a:p>
          <a:p>
            <a:r>
              <a:rPr lang="zh-CN" altLang="en-US" dirty="0"/>
              <a:t>【交互】</a:t>
            </a:r>
          </a:p>
          <a:p>
            <a:r>
              <a:rPr lang="zh-CN" altLang="en-US" dirty="0"/>
              <a:t>当我们对一个训练好的模型进行分析时，我们可以从Data Overview View出发，概览模型的预测效果。选中某个感兴趣的数据集群后，可在Data Statistic View中检查该数据集群的特征分布，并在Data List View中上下或左右滑动查看详细的数值进行分析。</a:t>
            </a:r>
          </a:p>
          <a:p>
            <a:r>
              <a:rPr lang="zh-CN" altLang="en-US" dirty="0"/>
              <a:t>进一步地，点击某个数据实例后，模型视图中更新相应的河流图，鼠标悬浮在代表性决策树的第一行标签时高亮节点分裂特征的类型，并在河流图中突出这棵树的位置及信息增益。</a:t>
            </a:r>
          </a:p>
          <a:p>
            <a:r>
              <a:rPr lang="zh-CN" altLang="en-US" dirty="0"/>
              <a:t>鼠标悬浮在第二行标签时，在河流图中展示该聚类中的所有决策树。</a:t>
            </a:r>
          </a:p>
          <a:p>
            <a:r>
              <a:rPr lang="zh-CN" altLang="en-US" dirty="0"/>
              <a:t>此外，在河流图中点击代表性决策树对应的线段后，会在冰柱图中展示其决策路径。</a:t>
            </a:r>
          </a:p>
          <a:p>
            <a:r>
              <a:rPr lang="zh-CN" altLang="en-US" dirty="0"/>
              <a:t>在右侧的特征重要性视图中，点击某个特征后，在冰柱图和下方的特征关联视图中会高亮相应的特征。在特征关联视图中，点击两个节点之间的线段会展示具体关联信息。</a:t>
            </a:r>
          </a:p>
          <a:p>
            <a:r>
              <a:rPr lang="zh-CN" altLang="en-US" dirty="0"/>
              <a:t>【使用场景】</a:t>
            </a:r>
          </a:p>
          <a:p>
            <a:r>
              <a:rPr lang="zh-CN" altLang="en-US" dirty="0"/>
              <a:t>从当前的河流图中可发现模型的拟合程度可能还不够，我们可以通过调整学习率来让模型学到更多知识。（我们通过控制面板，将学习率调整到0.1）</a:t>
            </a:r>
          </a:p>
          <a:p>
            <a:r>
              <a:rPr lang="zh-CN" altLang="en-US" dirty="0"/>
              <a:t>（暂停-换下一段视频）</a:t>
            </a:r>
          </a:p>
          <a:p>
            <a:r>
              <a:rPr lang="zh-CN" altLang="en-US" dirty="0"/>
              <a:t>在返回的结果中我们发现三个指标都得到了提升。</a:t>
            </a:r>
          </a:p>
          <a:p>
            <a:r>
              <a:rPr lang="zh-CN" altLang="en-US" dirty="0"/>
              <a:t>查看某数据实例实例的河流图，可发现河流图的收敛效果更好。</a:t>
            </a:r>
          </a:p>
          <a:p>
            <a:r>
              <a:rPr lang="zh-CN" altLang="en-US" dirty="0"/>
              <a:t>点击排名前三的特征，可从提升树模型结构视图（根据相应特征进行分裂的矩形会高亮）中发现这些特征确实多次被用作决策树节点分裂的依据，从特征关联视图（相应的特征节点会放大）中发现这些特征分布于视图外围，与其他特征之间没有明显的相关性，说明这些特征更有区分度。</a:t>
            </a:r>
          </a:p>
          <a:p>
            <a:r>
              <a:rPr lang="zh-CN" altLang="en-US" dirty="0"/>
              <a:t>类似地，我们可以根据这些信息，通过控制面板进行特征选择或进行其他调整，进一步分析模型的性能。</a:t>
            </a:r>
          </a:p>
        </p:txBody>
      </p:sp>
    </p:spTree>
    <p:extLst>
      <p:ext uri="{BB962C8B-B14F-4D97-AF65-F5344CB8AC3E}">
        <p14:creationId xmlns:p14="http://schemas.microsoft.com/office/powerpoint/2010/main" val="33786842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t>视频文案：</a:t>
            </a:r>
          </a:p>
          <a:p>
            <a:r>
              <a:rPr lang="zh-CN" altLang="en-US" dirty="0"/>
              <a:t>【系统概览】</a:t>
            </a:r>
          </a:p>
          <a:p>
            <a:r>
              <a:rPr lang="zh-CN" altLang="en-US" dirty="0"/>
              <a:t>我们的系统提供了三个级别的视图设计和一个控制面板来帮助帮助广告分析师理解GBDT-based CTR prediction model的工作机制，简化模型调优的过程。</a:t>
            </a:r>
          </a:p>
          <a:p>
            <a:r>
              <a:rPr lang="zh-CN" altLang="en-US" dirty="0"/>
              <a:t>在实例级视图中，允许用户从数据概览（B）、数据统计(C)和数据详情(D)三个层面探索广告数据实例的预测结果。</a:t>
            </a:r>
          </a:p>
          <a:p>
            <a:r>
              <a:rPr lang="zh-CN" altLang="en-US" dirty="0"/>
              <a:t>特征级视图：展现了在线广告数据的特征的重要性（E）及其间的关系(F)。</a:t>
            </a:r>
          </a:p>
          <a:p>
            <a:r>
              <a:rPr lang="zh-CN" altLang="en-US" dirty="0"/>
              <a:t>模型级视图：用于展示最有代表性的K棵决策树（G）、观察树的大小演变(H)、呈现模型预测过程中的信息增益的演变情况(I)。</a:t>
            </a:r>
          </a:p>
          <a:p>
            <a:r>
              <a:rPr lang="zh-CN" altLang="en-US" dirty="0"/>
              <a:t>控制面板(A)：提供了一个调整模型超参数、筛选特征和评估模型性能的接口。</a:t>
            </a:r>
          </a:p>
          <a:p>
            <a:r>
              <a:rPr lang="zh-CN" altLang="en-US" dirty="0"/>
              <a:t>【交互】</a:t>
            </a:r>
          </a:p>
          <a:p>
            <a:r>
              <a:rPr lang="zh-CN" altLang="en-US" dirty="0"/>
              <a:t>当我们对一个训练好的模型进行分析时，我们可以从Data Overview View出发，概览模型的预测效果。选中某个感兴趣的数据集群后，可在Data Statistic View中检查该数据集群的特征分布，并在Data List View中上下或左右滑动查看详细的数值进行分析。</a:t>
            </a:r>
          </a:p>
          <a:p>
            <a:r>
              <a:rPr lang="zh-CN" altLang="en-US" dirty="0"/>
              <a:t>进一步地，点击某个数据实例后，模型视图中更新相应的河流图，鼠标悬浮在代表性决策树的第一行标签时高亮节点分裂特征的类型，并在河流图中突出这棵树的位置及信息增益。</a:t>
            </a:r>
          </a:p>
          <a:p>
            <a:r>
              <a:rPr lang="zh-CN" altLang="en-US" dirty="0"/>
              <a:t>鼠标悬浮在第二行标签时，在河流图中展示该聚类中的所有决策树。</a:t>
            </a:r>
          </a:p>
          <a:p>
            <a:r>
              <a:rPr lang="zh-CN" altLang="en-US" dirty="0"/>
              <a:t>此外，在河流图中点击代表性决策树对应的线段后，会在冰柱图中展示其决策路径。</a:t>
            </a:r>
          </a:p>
          <a:p>
            <a:r>
              <a:rPr lang="zh-CN" altLang="en-US" dirty="0"/>
              <a:t>在右侧的特征重要性视图中，点击某个特征后，在冰柱图和下方的特征关联视图中会高亮相应的特征。在特征关联视图中，点击两个节点之间的线段会展示具体关联信息。</a:t>
            </a:r>
          </a:p>
          <a:p>
            <a:r>
              <a:rPr lang="zh-CN" altLang="en-US" dirty="0"/>
              <a:t>【使用场景】</a:t>
            </a:r>
          </a:p>
          <a:p>
            <a:r>
              <a:rPr lang="zh-CN" altLang="en-US" dirty="0"/>
              <a:t>从当前的河流图中可发现模型的拟合程度可能还不够，我们可以通过调整学习率来让模型学到更多知识。（我们通过控制面板，将学习率调整到0.1）</a:t>
            </a:r>
          </a:p>
          <a:p>
            <a:r>
              <a:rPr lang="zh-CN" altLang="en-US" dirty="0"/>
              <a:t>（暂停-换下一段视频）</a:t>
            </a:r>
          </a:p>
          <a:p>
            <a:r>
              <a:rPr lang="zh-CN" altLang="en-US" dirty="0"/>
              <a:t>在返回的结果中我们发现三个指标都得到了提升。</a:t>
            </a:r>
          </a:p>
          <a:p>
            <a:r>
              <a:rPr lang="zh-CN" altLang="en-US" dirty="0"/>
              <a:t>查看某数据实例实例的河流图，可发现河流图的收敛效果更好。</a:t>
            </a:r>
          </a:p>
          <a:p>
            <a:r>
              <a:rPr lang="zh-CN" altLang="en-US" dirty="0"/>
              <a:t>点击排名前三的特征，可从提升树模型结构视图（根据相应特征进行分裂的矩形会高亮）中发现这些特征确实多次被用作决策树节点分裂的依据，从特征关联视图（相应的特征节点会放大）中发现这些特征分布于视图外围，与其他特征之间没有明显的相关性，说明这些特征更有区分度。</a:t>
            </a:r>
          </a:p>
          <a:p>
            <a:r>
              <a:rPr lang="zh-CN" altLang="en-US" dirty="0"/>
              <a:t>类似地，我们可以根据这些信息，通过控制面板进行特征选择或进行其他调整，进一步分析模型的性能。</a:t>
            </a:r>
          </a:p>
        </p:txBody>
      </p:sp>
    </p:spTree>
    <p:extLst>
      <p:ext uri="{BB962C8B-B14F-4D97-AF65-F5344CB8AC3E}">
        <p14:creationId xmlns:p14="http://schemas.microsoft.com/office/powerpoint/2010/main" val="103730556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t>视频文案：</a:t>
            </a:r>
          </a:p>
          <a:p>
            <a:r>
              <a:rPr lang="zh-CN" altLang="en-US" dirty="0"/>
              <a:t>【系统概览】</a:t>
            </a:r>
          </a:p>
          <a:p>
            <a:r>
              <a:rPr lang="zh-CN" altLang="en-US" dirty="0"/>
              <a:t>我们的系统提供了三个级别的视图设计和一个控制面板来帮助帮助广告分析师理解GBDT-based CTR prediction model的工作机制，简化模型调优的过程。</a:t>
            </a:r>
          </a:p>
          <a:p>
            <a:r>
              <a:rPr lang="zh-CN" altLang="en-US" dirty="0"/>
              <a:t>在实例级视图中，允许用户从数据概览（B）、数据统计(C)和数据详情(D)三个层面探索广告数据实例的预测结果。</a:t>
            </a:r>
          </a:p>
          <a:p>
            <a:r>
              <a:rPr lang="zh-CN" altLang="en-US" dirty="0"/>
              <a:t>特征级视图：展现了在线广告数据的特征的重要性（E）及其间的关系(F)。</a:t>
            </a:r>
          </a:p>
          <a:p>
            <a:r>
              <a:rPr lang="zh-CN" altLang="en-US" dirty="0"/>
              <a:t>模型级视图：用于展示最有代表性的K棵决策树（G）、观察树的大小演变(H)、呈现模型预测过程中的信息增益的演变情况(I)。</a:t>
            </a:r>
          </a:p>
          <a:p>
            <a:r>
              <a:rPr lang="zh-CN" altLang="en-US" dirty="0"/>
              <a:t>控制面板(A)：提供了一个调整模型超参数、筛选特征和评估模型性能的接口。</a:t>
            </a:r>
          </a:p>
          <a:p>
            <a:r>
              <a:rPr lang="zh-CN" altLang="en-US" dirty="0"/>
              <a:t>【交互】</a:t>
            </a:r>
          </a:p>
          <a:p>
            <a:r>
              <a:rPr lang="zh-CN" altLang="en-US" dirty="0"/>
              <a:t>当我们对一个训练好的模型进行分析时，我们可以从Data Overview View出发，概览模型的预测效果。选中某个感兴趣的数据集群后，可在Data Statistic View中检查该数据集群的特征分布，并在Data List View中上下或左右滑动查看详细的数值进行分析。</a:t>
            </a:r>
          </a:p>
          <a:p>
            <a:r>
              <a:rPr lang="zh-CN" altLang="en-US" dirty="0"/>
              <a:t>进一步地，点击某个数据实例后，模型视图中更新相应的河流图，鼠标悬浮在代表性决策树的第一行标签时高亮节点分裂特征的类型，并在河流图中突出这棵树的位置及信息增益。</a:t>
            </a:r>
          </a:p>
          <a:p>
            <a:r>
              <a:rPr lang="zh-CN" altLang="en-US" dirty="0"/>
              <a:t>鼠标悬浮在第二行标签时，在河流图中展示该聚类中的所有决策树。</a:t>
            </a:r>
          </a:p>
          <a:p>
            <a:r>
              <a:rPr lang="zh-CN" altLang="en-US" dirty="0"/>
              <a:t>此外，在河流图中点击代表性决策树对应的线段后，会在冰柱图中展示其决策路径。</a:t>
            </a:r>
          </a:p>
          <a:p>
            <a:r>
              <a:rPr lang="zh-CN" altLang="en-US" dirty="0"/>
              <a:t>在右侧的特征重要性视图中，点击某个特征后，在冰柱图和下方的特征关联视图中会高亮相应的特征。在特征关联视图中，点击两个节点之间的线段会展示具体关联信息。</a:t>
            </a:r>
          </a:p>
          <a:p>
            <a:r>
              <a:rPr lang="zh-CN" altLang="en-US" dirty="0"/>
              <a:t>【使用场景】</a:t>
            </a:r>
          </a:p>
          <a:p>
            <a:r>
              <a:rPr lang="zh-CN" altLang="en-US" dirty="0"/>
              <a:t>从当前的河流图中可发现模型的拟合程度可能还不够，我们可以通过调整学习率来让模型学到更多知识。（我们通过控制面板，将学习率调整到0.1）</a:t>
            </a:r>
          </a:p>
          <a:p>
            <a:r>
              <a:rPr lang="zh-CN" altLang="en-US" dirty="0"/>
              <a:t>（暂停-换下一段视频）</a:t>
            </a:r>
          </a:p>
          <a:p>
            <a:r>
              <a:rPr lang="zh-CN" altLang="en-US" dirty="0"/>
              <a:t>在返回的结果中我们发现三个指标都得到了提升。</a:t>
            </a:r>
          </a:p>
          <a:p>
            <a:r>
              <a:rPr lang="zh-CN" altLang="en-US" dirty="0"/>
              <a:t>查看某数据实例实例的河流图，可发现河流图的收敛效果更好。</a:t>
            </a:r>
          </a:p>
          <a:p>
            <a:r>
              <a:rPr lang="zh-CN" altLang="en-US" dirty="0"/>
              <a:t>点击排名前三的特征，可从提升树模型结构视图（根据相应特征进行分裂的矩形会高亮）中发现这些特征确实多次被用作决策树节点分裂的依据，从特征关联视图（相应的特征节点会放大）中发现这些特征分布于视图外围，与其他特征之间没有明显的相关性，说明这些特征更有区分度。</a:t>
            </a:r>
          </a:p>
          <a:p>
            <a:r>
              <a:rPr lang="zh-CN" altLang="en-US" dirty="0"/>
              <a:t>类似地，我们可以根据这些信息，通过控制面板进行特征选择或进行其他调整，进一步分析模型的性能。</a:t>
            </a:r>
          </a:p>
        </p:txBody>
      </p:sp>
    </p:spTree>
    <p:extLst>
      <p:ext uri="{BB962C8B-B14F-4D97-AF65-F5344CB8AC3E}">
        <p14:creationId xmlns:p14="http://schemas.microsoft.com/office/powerpoint/2010/main" val="19308786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15</a:t>
            </a:fld>
            <a:endParaRPr lang="zh-CN" altLang="en-US"/>
          </a:p>
        </p:txBody>
      </p:sp>
    </p:spTree>
    <p:extLst>
      <p:ext uri="{BB962C8B-B14F-4D97-AF65-F5344CB8AC3E}">
        <p14:creationId xmlns:p14="http://schemas.microsoft.com/office/powerpoint/2010/main" val="41326625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t>视频文案：</a:t>
            </a:r>
          </a:p>
          <a:p>
            <a:r>
              <a:rPr lang="zh-CN" altLang="en-US" dirty="0"/>
              <a:t>【系统概览】</a:t>
            </a:r>
          </a:p>
          <a:p>
            <a:r>
              <a:rPr lang="zh-CN" altLang="en-US" dirty="0"/>
              <a:t>我们的系统提供了三个级别的视图设计和一个控制面板来帮助帮助广告分析师理解GBDT-based CTR prediction model的工作机制，简化模型调优的过程。</a:t>
            </a:r>
          </a:p>
          <a:p>
            <a:r>
              <a:rPr lang="zh-CN" altLang="en-US" dirty="0"/>
              <a:t>在实例级视图中，允许用户从数据概览（B）、数据统计(C)和数据详情(D)三个层面探索广告数据实例的预测结果。</a:t>
            </a:r>
          </a:p>
          <a:p>
            <a:r>
              <a:rPr lang="zh-CN" altLang="en-US" dirty="0"/>
              <a:t>特征级视图：展现了在线广告数据的特征的重要性（E）及其间的关系(F)。</a:t>
            </a:r>
          </a:p>
          <a:p>
            <a:r>
              <a:rPr lang="zh-CN" altLang="en-US" dirty="0"/>
              <a:t>模型级视图：用于展示最有代表性的K棵决策树（G）、观察树的大小演变(H)、呈现模型预测过程中的信息增益的演变情况(I)。</a:t>
            </a:r>
          </a:p>
          <a:p>
            <a:r>
              <a:rPr lang="zh-CN" altLang="en-US" dirty="0"/>
              <a:t>控制面板(A)：提供了一个调整模型超参数、筛选特征和评估模型性能的接口。</a:t>
            </a:r>
          </a:p>
          <a:p>
            <a:r>
              <a:rPr lang="zh-CN" altLang="en-US" dirty="0"/>
              <a:t>【交互】</a:t>
            </a:r>
          </a:p>
          <a:p>
            <a:r>
              <a:rPr lang="zh-CN" altLang="en-US" dirty="0"/>
              <a:t>当我们对一个训练好的模型进行分析时，我们可以从Data Overview View出发，概览模型的预测效果。选中某个感兴趣的数据集群后，可在Data Statistic View中检查该数据集群的特征分布，并在Data List View中上下或左右滑动查看详细的数值进行分析。</a:t>
            </a:r>
          </a:p>
          <a:p>
            <a:r>
              <a:rPr lang="zh-CN" altLang="en-US" dirty="0"/>
              <a:t>进一步地，点击某个数据实例后，模型视图中更新相应的河流图，鼠标悬浮在代表性决策树的第一行标签时高亮节点分裂特征的类型，并在河流图中突出这棵树的位置及信息增益。</a:t>
            </a:r>
          </a:p>
          <a:p>
            <a:r>
              <a:rPr lang="zh-CN" altLang="en-US" dirty="0"/>
              <a:t>鼠标悬浮在第二行标签时，在河流图中展示该聚类中的所有决策树。</a:t>
            </a:r>
          </a:p>
          <a:p>
            <a:r>
              <a:rPr lang="zh-CN" altLang="en-US" dirty="0"/>
              <a:t>此外，在河流图中点击代表性决策树对应的线段后，会在冰柱图中展示其决策路径。</a:t>
            </a:r>
          </a:p>
          <a:p>
            <a:r>
              <a:rPr lang="zh-CN" altLang="en-US" dirty="0"/>
              <a:t>在右侧的特征重要性视图中，点击某个特征后，在冰柱图和下方的特征关联视图中会高亮相应的特征。在特征关联视图中，点击两个节点之间的线段会展示具体关联信息。</a:t>
            </a:r>
          </a:p>
          <a:p>
            <a:r>
              <a:rPr lang="zh-CN" altLang="en-US" dirty="0"/>
              <a:t>【使用场景】</a:t>
            </a:r>
          </a:p>
          <a:p>
            <a:r>
              <a:rPr lang="zh-CN" altLang="en-US" dirty="0"/>
              <a:t>从当前的河流图中可发现模型的拟合程度可能还不够，我们可以通过调整学习率来让模型学到更多知识。（我们通过控制面板，将学习率调整到0.1）</a:t>
            </a:r>
          </a:p>
          <a:p>
            <a:r>
              <a:rPr lang="zh-CN" altLang="en-US" dirty="0"/>
              <a:t>（暂停-换下一段视频）</a:t>
            </a:r>
          </a:p>
          <a:p>
            <a:r>
              <a:rPr lang="zh-CN" altLang="en-US" dirty="0"/>
              <a:t>在返回的结果中我们发现三个指标都得到了提升。</a:t>
            </a:r>
          </a:p>
          <a:p>
            <a:r>
              <a:rPr lang="zh-CN" altLang="en-US" dirty="0"/>
              <a:t>查看某数据实例实例的河流图，可发现河流图的收敛效果更好。</a:t>
            </a:r>
          </a:p>
          <a:p>
            <a:r>
              <a:rPr lang="zh-CN" altLang="en-US" dirty="0"/>
              <a:t>点击排名前三的特征，可从提升树模型结构视图（根据相应特征进行分裂的矩形会高亮）中发现这些特征确实多次被用作决策树节点分裂的依据，从特征关联视图（相应的特征节点会放大）中发现这些特征分布于视图外围，与其他特征之间没有明显的相关性，说明这些特征更有区分度。</a:t>
            </a:r>
          </a:p>
          <a:p>
            <a:r>
              <a:rPr lang="zh-CN" altLang="en-US" dirty="0"/>
              <a:t>类似地，我们可以根据这些信息，通过控制面板进行特征选择或进行其他调整，进一步分析模型的性能。</a:t>
            </a:r>
          </a:p>
        </p:txBody>
      </p:sp>
    </p:spTree>
    <p:extLst>
      <p:ext uri="{BB962C8B-B14F-4D97-AF65-F5344CB8AC3E}">
        <p14:creationId xmlns:p14="http://schemas.microsoft.com/office/powerpoint/2010/main" val="33823810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latin typeface="微软雅黑" panose="020B0503020204020204" charset="-122"/>
                <a:ea typeface="微软雅黑" panose="020B0503020204020204" charset="-122"/>
                <a:sym typeface="+mn-ea"/>
              </a:rPr>
              <a:t>我们通过3个案例来说明GBDT4CTRVis如何从实例、特征、模型三个角度帮助广告分析师理解GBDT模型、促进model tuning的能力，分别是：数据实例预测结果探索、特征分析与筛选、模型结构分析与优化。</a:t>
            </a:r>
          </a:p>
          <a:p>
            <a:r>
              <a:rPr lang="zh-CN" altLang="en-US" dirty="0">
                <a:latin typeface="微软雅黑" panose="020B0503020204020204" charset="-122"/>
                <a:ea typeface="微软雅黑" panose="020B0503020204020204" charset="-122"/>
                <a:sym typeface="+mn-ea"/>
              </a:rPr>
              <a:t>视频中已经介绍了第一个案例，我们看下怎么进行特征分析与筛选、模型结构分析与优化</a:t>
            </a:r>
          </a:p>
          <a:p>
            <a:endParaRPr lang="zh-CN" altLang="en-US" dirty="0">
              <a:latin typeface="微软雅黑" panose="020B0503020204020204" charset="-122"/>
              <a:ea typeface="微软雅黑" panose="020B0503020204020204" charset="-122"/>
              <a:sym typeface="+mn-ea"/>
            </a:endParaRPr>
          </a:p>
          <a:p>
            <a:r>
              <a:rPr lang="zh-CN" altLang="en-US" dirty="0">
                <a:latin typeface="微软雅黑" panose="020B0503020204020204" charset="-122"/>
                <a:ea typeface="微软雅黑" panose="020B0503020204020204" charset="-122"/>
                <a:sym typeface="+mn-ea"/>
              </a:rPr>
              <a:t>降序排名中发现task_id、material_id和slot_id对于模型的预测结果具有较大的影响。</a:t>
            </a:r>
          </a:p>
          <a:p>
            <a:r>
              <a:rPr lang="zh-CN" altLang="en-US" dirty="0">
                <a:latin typeface="微软雅黑" panose="020B0503020204020204" charset="-122"/>
                <a:ea typeface="微软雅黑" panose="020B0503020204020204" charset="-122"/>
                <a:sym typeface="+mn-ea"/>
              </a:rPr>
              <a:t>点击这三个特征，从提升树模型结构视图（根据相应特征进行分裂的矩形会高亮）中发现这些特征确实多次被用作决策树节点分裂的依据</a:t>
            </a:r>
          </a:p>
          <a:p>
            <a:r>
              <a:rPr lang="zh-CN" altLang="en-US" dirty="0">
                <a:latin typeface="微软雅黑" panose="020B0503020204020204" charset="-122"/>
                <a:ea typeface="微软雅黑" panose="020B0503020204020204" charset="-122"/>
                <a:sym typeface="+mn-ea"/>
              </a:rPr>
              <a:t>同时，在特征关联视图（相应的特征节点会放大）中发现这些特征都分布于视图外围，与其他特征之间没有明显的相关性，说明这些特征更有区分度。</a:t>
            </a:r>
          </a:p>
          <a:p>
            <a:endParaRPr lang="zh-CN" altLang="en-US" dirty="0">
              <a:latin typeface="微软雅黑" panose="020B0503020204020204" charset="-122"/>
              <a:ea typeface="微软雅黑" panose="020B0503020204020204" charset="-122"/>
              <a:sym typeface="+mn-ea"/>
            </a:endParaRPr>
          </a:p>
          <a:p>
            <a:r>
              <a:rPr lang="zh-CN" altLang="en-US" dirty="0">
                <a:latin typeface="微软雅黑" panose="020B0503020204020204" charset="-122"/>
                <a:ea typeface="微软雅黑" panose="020B0503020204020204" charset="-122"/>
                <a:sym typeface="+mn-ea"/>
              </a:rPr>
              <a:t>对特征关联视图中央紧凑分布的节点进行分析，发现媒体类型的特征“应用评分”（app_score）与多个特征有较强的相关性，</a:t>
            </a:r>
          </a:p>
          <a:p>
            <a:r>
              <a:rPr lang="zh-CN" altLang="en-US" dirty="0">
                <a:latin typeface="微软雅黑" panose="020B0503020204020204" charset="-122"/>
                <a:ea typeface="微软雅黑" panose="020B0503020204020204" charset="-122"/>
                <a:sym typeface="+mn-ea"/>
              </a:rPr>
              <a:t>点击其中一条链接，发现“应用评分”（app_score）与“应用一级分类”（app_first_class）之间的相关系数为1，即二者具有极强的相关性，</a:t>
            </a:r>
          </a:p>
          <a:p>
            <a:r>
              <a:rPr lang="zh-CN" altLang="en-US" dirty="0">
                <a:latin typeface="微软雅黑" panose="020B0503020204020204" charset="-122"/>
                <a:ea typeface="微软雅黑" panose="020B0503020204020204" charset="-122"/>
                <a:sym typeface="+mn-ea"/>
              </a:rPr>
              <a:t>从对应的PDP中也看出它们具有相同的数据分布和对模型预测结果的影响，属于冗余特征，可在模型优化时剔除其中一个。</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latin typeface="微软雅黑" panose="020B0503020204020204" charset="-122"/>
                <a:ea typeface="微软雅黑" panose="020B0503020204020204" charset="-122"/>
                <a:sym typeface="+mn-ea"/>
              </a:rPr>
              <a:t>我们通过3个案例来说明GBDT4CTRVis如何从实例、特征、模型三个角度帮助广告分析师理解GBDT模型、促进model tuning的能力，分别是：数据实例预测结果探索、特征分析与筛选、模型结构分析与优化。</a:t>
            </a:r>
          </a:p>
          <a:p>
            <a:r>
              <a:rPr lang="zh-CN" altLang="en-US" dirty="0">
                <a:latin typeface="微软雅黑" panose="020B0503020204020204" charset="-122"/>
                <a:ea typeface="微软雅黑" panose="020B0503020204020204" charset="-122"/>
                <a:sym typeface="+mn-ea"/>
              </a:rPr>
              <a:t>视频中已经介绍了第一个案例，我们看下怎么进行特征分析与筛选、模型结构分析与优化</a:t>
            </a:r>
          </a:p>
          <a:p>
            <a:endParaRPr lang="zh-CN" altLang="en-US" dirty="0">
              <a:latin typeface="微软雅黑" panose="020B0503020204020204" charset="-122"/>
              <a:ea typeface="微软雅黑" panose="020B0503020204020204" charset="-122"/>
              <a:sym typeface="+mn-ea"/>
            </a:endParaRPr>
          </a:p>
          <a:p>
            <a:r>
              <a:rPr lang="zh-CN" altLang="en-US" dirty="0">
                <a:latin typeface="微软雅黑" panose="020B0503020204020204" charset="-122"/>
                <a:ea typeface="微软雅黑" panose="020B0503020204020204" charset="-122"/>
                <a:sym typeface="+mn-ea"/>
              </a:rPr>
              <a:t>降序排名中发现task_id、material_id和slot_id对于模型的预测结果具有较大的影响。</a:t>
            </a:r>
          </a:p>
          <a:p>
            <a:r>
              <a:rPr lang="zh-CN" altLang="en-US" dirty="0">
                <a:latin typeface="微软雅黑" panose="020B0503020204020204" charset="-122"/>
                <a:ea typeface="微软雅黑" panose="020B0503020204020204" charset="-122"/>
                <a:sym typeface="+mn-ea"/>
              </a:rPr>
              <a:t>点击这三个特征，从提升树模型结构视图（根据相应特征进行分裂的矩形会高亮）中发现这些特征确实多次被用作决策树节点分裂的依据</a:t>
            </a:r>
          </a:p>
          <a:p>
            <a:r>
              <a:rPr lang="zh-CN" altLang="en-US" dirty="0">
                <a:latin typeface="微软雅黑" panose="020B0503020204020204" charset="-122"/>
                <a:ea typeface="微软雅黑" panose="020B0503020204020204" charset="-122"/>
                <a:sym typeface="+mn-ea"/>
              </a:rPr>
              <a:t>同时，在特征关联视图（相应的特征节点会放大）中发现这些特征都分布于视图外围，与其他特征之间没有明显的相关性，说明这些特征更有区分度。</a:t>
            </a:r>
          </a:p>
          <a:p>
            <a:endParaRPr lang="zh-CN" altLang="en-US" dirty="0">
              <a:latin typeface="微软雅黑" panose="020B0503020204020204" charset="-122"/>
              <a:ea typeface="微软雅黑" panose="020B0503020204020204" charset="-122"/>
              <a:sym typeface="+mn-ea"/>
            </a:endParaRPr>
          </a:p>
          <a:p>
            <a:r>
              <a:rPr lang="zh-CN" altLang="en-US" dirty="0">
                <a:latin typeface="微软雅黑" panose="020B0503020204020204" charset="-122"/>
                <a:ea typeface="微软雅黑" panose="020B0503020204020204" charset="-122"/>
                <a:sym typeface="+mn-ea"/>
              </a:rPr>
              <a:t>对特征关联视图中央紧凑分布的节点进行分析，发现媒体类型的特征“应用评分”（app_score）与多个特征有较强的相关性，</a:t>
            </a:r>
          </a:p>
          <a:p>
            <a:r>
              <a:rPr lang="zh-CN" altLang="en-US" dirty="0">
                <a:latin typeface="微软雅黑" panose="020B0503020204020204" charset="-122"/>
                <a:ea typeface="微软雅黑" panose="020B0503020204020204" charset="-122"/>
                <a:sym typeface="+mn-ea"/>
              </a:rPr>
              <a:t>点击其中一条链接，发现“应用评分”（app_score）与“应用一级分类”（app_first_class）之间的相关系数为1，即二者具有极强的相关性，</a:t>
            </a:r>
          </a:p>
          <a:p>
            <a:r>
              <a:rPr lang="zh-CN" altLang="en-US" dirty="0">
                <a:latin typeface="微软雅黑" panose="020B0503020204020204" charset="-122"/>
                <a:ea typeface="微软雅黑" panose="020B0503020204020204" charset="-122"/>
                <a:sym typeface="+mn-ea"/>
              </a:rPr>
              <a:t>从对应的PDP中也看出它们具有相同的数据分布和对模型预测结果的影响，属于冗余特征，可在模型优化时剔除其中一个。</a:t>
            </a:r>
          </a:p>
        </p:txBody>
      </p:sp>
    </p:spTree>
    <p:extLst>
      <p:ext uri="{BB962C8B-B14F-4D97-AF65-F5344CB8AC3E}">
        <p14:creationId xmlns:p14="http://schemas.microsoft.com/office/powerpoint/2010/main" val="15022526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latin typeface="微软雅黑" panose="020B0503020204020204" charset="-122"/>
                <a:ea typeface="微软雅黑" panose="020B0503020204020204" charset="-122"/>
                <a:sym typeface="+mn-ea"/>
              </a:rPr>
              <a:t>我们邀请在设计过程中与我们一起工作的4位专家（3.2节中提到的E1-E4）、2位机器学习模型研究者（E5熟悉GBDT模型、E6不熟悉GBDT模型），以及4位可视分析研究人员（E7-E10，其中，有两位具有模型可视分析经验，两位具有广告数据可视分析经验）参与评估实验。他们中有5名男性，5名女性，平均年龄为26.3岁，包括行业专家、科研人员和研究生，整个评估平均耗时约70分钟。</a:t>
            </a:r>
          </a:p>
          <a:p>
            <a:endParaRPr lang="zh-CN" altLang="en-US" dirty="0">
              <a:latin typeface="微软雅黑" panose="020B0503020204020204" charset="-122"/>
              <a:ea typeface="微软雅黑" panose="020B0503020204020204" charset="-122"/>
              <a:sym typeface="+mn-ea"/>
            </a:endParaRPr>
          </a:p>
          <a:p>
            <a:r>
              <a:rPr lang="zh-CN" altLang="en-US" dirty="0">
                <a:latin typeface="微软雅黑" panose="020B0503020204020204" charset="-122"/>
                <a:ea typeface="微软雅黑" panose="020B0503020204020204" charset="-122"/>
                <a:sym typeface="+mn-ea"/>
              </a:rPr>
              <a:t>实验设置和评估过程。首先，我们花5分钟向10位专家简要介绍了本文工作的背景与研究内容；其次，我们花15分钟通过一个例子来演示GBDT4CTRVis的视觉编码和交互；接下来的40分钟用于自由探索3.1节中描述的数据。我们鼓励专家们大声思考，说出他们在探索过程中思考的事情和做的事情。最后，我们邀请专家完成一份调查问卷来量化评估系统的视觉编码、交互设计和系统功能，收集专家的反馈和建议。</a:t>
            </a:r>
          </a:p>
          <a:p>
            <a:endParaRPr lang="zh-CN" altLang="en-US" dirty="0">
              <a:latin typeface="微软雅黑" panose="020B0503020204020204" charset="-122"/>
              <a:ea typeface="微软雅黑" panose="020B0503020204020204" charset="-122"/>
              <a:sym typeface="+mn-ea"/>
            </a:endParaRPr>
          </a:p>
          <a:p>
            <a:endParaRPr lang="zh-CN" altLang="en-US" dirty="0">
              <a:latin typeface="微软雅黑" panose="020B0503020204020204" charset="-122"/>
              <a:ea typeface="微软雅黑" panose="020B0503020204020204" charset="-122"/>
              <a:sym typeface="+mn-ea"/>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20</a:t>
            </a:fld>
            <a:endParaRPr lang="zh-CN" altLang="en-US"/>
          </a:p>
        </p:txBody>
      </p:sp>
    </p:spTree>
    <p:extLst>
      <p:ext uri="{BB962C8B-B14F-4D97-AF65-F5344CB8AC3E}">
        <p14:creationId xmlns:p14="http://schemas.microsoft.com/office/powerpoint/2010/main" val="34284077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strike="sngStrike"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t>（1）系统响应时间：当用户修改参数使得模型的结构变复杂或学习率降低时，会增加系统的计算量，使得系统响应速度变慢。此外，树编辑距离的计算也需要耗费不少时间。可以考虑使用GPU来提高计算效率、优化树编辑距离算法的时间复杂度以提高用户的使用体验。</a:t>
            </a:r>
          </a:p>
          <a:p>
            <a:r>
              <a:rPr lang="zh-CN" altLang="en-US" dirty="0"/>
              <a:t>（2）模型调参效率：当前的参数优化方案比较简单，还可以结合网格搜索等常见的参数优化方案、增加其他模型超参数等方式来共同</a:t>
            </a:r>
            <a:r>
              <a:rPr lang="zh-CN" altLang="en-US" i="1" strike="sngStrike" dirty="0"/>
              <a:t>提高参数优化的效率</a:t>
            </a:r>
            <a:r>
              <a:rPr lang="zh-CN" altLang="en-US" dirty="0"/>
              <a:t>。</a:t>
            </a:r>
          </a:p>
          <a:p>
            <a:r>
              <a:rPr lang="zh-CN" altLang="en-US" dirty="0"/>
              <a:t>（3）可视化与交互设计：可以优化玫瑰图的布局设计、提高部分依赖图的显著度、为河流图提供放大镜功能等，以及为用户提供分析每一颗决策树的视图接口或自定义数据集分析的接口，丰富系统的功能与使用体验。</a:t>
            </a:r>
          </a:p>
          <a:p>
            <a:endParaRPr lang="zh-CN" altLang="en-US" dirty="0"/>
          </a:p>
          <a:p>
            <a:r>
              <a:rPr lang="zh-CN" altLang="en-US" dirty="0"/>
              <a:t>本系统具有良好的可扩展性，可以轻松地应用于其他使用梯度提升决策树模型对表格类结构化数据集进行二分类预测的领域，例如金融风控、医疗诊断等。</a:t>
            </a:r>
          </a:p>
          <a:p>
            <a:endParaRPr lang="zh-CN" altLang="en-US" dirty="0"/>
          </a:p>
          <a:p>
            <a:endParaRPr lang="zh-CN" altLang="en-US" dirty="0"/>
          </a:p>
          <a:p>
            <a:r>
              <a:rPr lang="zh-CN" altLang="en-US" dirty="0"/>
              <a:t>We propose a visual analytics system, GBDT4CTRVis, which helps advertising analysts understand the working mechanism of GBDT-based CTR prediction model from three levels: instance, feature, and model, and facilitate the process of model tuning.</a:t>
            </a:r>
            <a:r>
              <a:rPr lang="en-US" altLang="zh-CN" dirty="0"/>
              <a:t> Our evaluation results show that GBDT4CTRVis can effectively help advertising analysts understand the working mechanism of GBDT-based CTR prediction model and simplify the process of model tuning.</a:t>
            </a:r>
          </a:p>
          <a:p>
            <a:endParaRPr lang="en-US" altLang="zh-CN" dirty="0"/>
          </a:p>
          <a:p>
            <a:r>
              <a:rPr lang="zh-CN" altLang="en-US" dirty="0">
                <a:latin typeface="微软雅黑" panose="020B0503020204020204" charset="-122"/>
                <a:ea typeface="微软雅黑" panose="020B0503020204020204" charset="-122"/>
                <a:sym typeface="+mn-ea"/>
              </a:rPr>
              <a:t>Enriching model tuning strategies: </a:t>
            </a:r>
            <a:r>
              <a:rPr lang="zh-CN" altLang="en-US" strike="sngStrike" dirty="0">
                <a:latin typeface="微软雅黑" panose="020B0503020204020204" charset="-122"/>
                <a:ea typeface="微软雅黑" panose="020B0503020204020204" charset="-122"/>
                <a:sym typeface="+mn-ea"/>
              </a:rPr>
              <a:t>such as grid search, can be combined with additional model hyperparameters to enrich the options for parameter optimization.</a:t>
            </a:r>
            <a:endParaRPr lang="zh-CN" altLang="en-US" b="0" strike="sngStrike" dirty="0">
              <a:latin typeface="微软雅黑" panose="020B0503020204020204" charset="-122"/>
              <a:ea typeface="微软雅黑" panose="020B0503020204020204" charset="-122"/>
            </a:endParaRPr>
          </a:p>
          <a:p>
            <a:r>
              <a:rPr lang="en-US" altLang="zh-CN" dirty="0"/>
              <a:t>adding more hyperparameters or applying more parameter optimization techniques such as grid search.</a:t>
            </a:r>
          </a:p>
          <a:p>
            <a:endParaRPr lang="en-US" altLang="zh-CN"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灯片编号占位符 3"/>
          <p:cNvSpPr>
            <a:spLocks noGrp="1"/>
          </p:cNvSpPr>
          <p:nvPr>
            <p:ph type="sldNum" sz="quarter" idx="5"/>
          </p:nvPr>
        </p:nvSpPr>
        <p:spPr/>
        <p:txBody>
          <a:bodyPr/>
          <a:lstStyle/>
          <a:p>
            <a:fld id="{85D0DACE-38E0-42D2-9336-2B707D34BC6D}" type="slidenum">
              <a:rPr lang="zh-CN" altLang="en-US" smtClean="0"/>
              <a:t>22</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endParaRPr lang="zh-CN" altLang="en-US" dirty="0"/>
          </a:p>
        </p:txBody>
      </p:sp>
    </p:spTree>
    <p:extLst>
      <p:ext uri="{BB962C8B-B14F-4D97-AF65-F5344CB8AC3E}">
        <p14:creationId xmlns:p14="http://schemas.microsoft.com/office/powerpoint/2010/main" val="14897523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6</a:t>
            </a:fld>
            <a:endParaRPr lang="zh-CN" altLang="en-US"/>
          </a:p>
        </p:txBody>
      </p:sp>
    </p:spTree>
    <p:extLst>
      <p:ext uri="{BB962C8B-B14F-4D97-AF65-F5344CB8AC3E}">
        <p14:creationId xmlns:p14="http://schemas.microsoft.com/office/powerpoint/2010/main" val="419343816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t>首先我们补充一些</a:t>
            </a:r>
            <a:r>
              <a:rPr lang="en-US" altLang="zh-CN" dirty="0"/>
              <a:t>GBDT</a:t>
            </a:r>
            <a:r>
              <a:rPr lang="zh-CN" altLang="en-US" dirty="0"/>
              <a:t>的基本原理，它是递进地集成了多棵树模型，对于每一棵树模型，其节点在重要特征上裂变，带来信息增益。而后一棵树模型拟合之前的预测结果和标签之间的残差，最终各个树的预测值的和即为最终输出。</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t>技术路线</a:t>
            </a:r>
          </a:p>
          <a:p>
            <a:r>
              <a:rPr lang="zh-CN" altLang="en-US" dirty="0"/>
              <a:t>包含4个主要模块：（1）数据预处理模块，（2）模型构建模块，（3）分析计算模块，（4）可视化和交互模块。数据预处理模块对广告点击率预测数据集进行数据清洗和下采样后，交由模型构建模块进行训练，训练产生的日志数据用于分析计算模块进行UMAP降维、决策树聚类、特征重要性和相关性的计算。最后，将分析计算的结果和对应的原始数据映射到可视分析模块中，以供分析人员进行分析和交互。在可视化和交互模块中，用户通过控制面板调整模型的参数，获取模型的训练结果，然后可从实例、特征和模型三个角度探索模型的预测效果，获取模型改进的见解，并再次通过控制面板调整模型进行验证。</a:t>
            </a:r>
          </a:p>
          <a:p>
            <a:endParaRPr lang="zh-CN" altLang="en-US" dirty="0"/>
          </a:p>
          <a:p>
            <a:r>
              <a:rPr lang="zh-CN" altLang="en-US" dirty="0"/>
              <a:t>consists of four main modules: (1) data preprocessing module, (2) model construction module, (3) analysis and computation module, and (4) visualization and interaction module.</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custDataLst>
              <p:tags r:id="rId1"/>
            </p:custDataLst>
          </p:nvPr>
        </p:nvSpPr>
        <p:spPr/>
        <p:txBody>
          <a:bodyPr/>
          <a:lstStyle/>
          <a:p>
            <a:r>
              <a:rPr lang="zh-CN" altLang="en-US" dirty="0"/>
              <a:t>技术路线</a:t>
            </a:r>
          </a:p>
          <a:p>
            <a:r>
              <a:rPr lang="zh-CN" altLang="en-US" dirty="0"/>
              <a:t>包含4个主要模块：（1）数据预处理模块，（2）模型构建模块，（3）分析计算模块，（4）可视化和交互模块。数据预处理模块对广告点击率预测数据集进行数据清洗和下采样后，交由模型构建模块进行训练，训练产生的日志数据用于分析计算模块进行UMAP降维、决策树聚类、特征重要性和相关性的计算。最后，将分析计算的结果和对应的原始数据映射到可视分析模块中，以供分析人员进行分析和交互。在可视化和交互模块中，用户通过控制面板调整模型的参数，获取模型的训练结果，然后可从实例、特征和模型三个角度探索模型的预测效果，获取模型改进的见解，并再次通过控制面板调整模型进行验证。</a:t>
            </a:r>
          </a:p>
          <a:p>
            <a:endParaRPr lang="zh-CN" altLang="en-US" dirty="0"/>
          </a:p>
          <a:p>
            <a:r>
              <a:rPr lang="zh-CN" altLang="en-US" dirty="0"/>
              <a:t>consists of four main modules: (1) data preprocessing module, (2) model construction module, (3) analysis and computation module, and (4) visualization and interaction module.</a:t>
            </a:r>
          </a:p>
        </p:txBody>
      </p:sp>
    </p:spTree>
    <p:extLst>
      <p:ext uri="{BB962C8B-B14F-4D97-AF65-F5344CB8AC3E}">
        <p14:creationId xmlns:p14="http://schemas.microsoft.com/office/powerpoint/2010/main" val="17099235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t>10</a:t>
            </a:fld>
            <a:endParaRPr lang="zh-CN" altLang="en-US"/>
          </a:p>
        </p:txBody>
      </p:sp>
    </p:spTree>
    <p:extLst>
      <p:ext uri="{BB962C8B-B14F-4D97-AF65-F5344CB8AC3E}">
        <p14:creationId xmlns:p14="http://schemas.microsoft.com/office/powerpoint/2010/main" val="31923683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7" name="图片 6" descr="10米x4米_画板 1 副本"/>
          <p:cNvPicPr>
            <a:picLocks noChangeAspect="1"/>
          </p:cNvPicPr>
          <p:nvPr userDrawn="1"/>
        </p:nvPicPr>
        <p:blipFill>
          <a:blip r:embed="rId2"/>
          <a:stretch>
            <a:fillRect/>
          </a:stretch>
        </p:blipFill>
        <p:spPr>
          <a:xfrm>
            <a:off x="16510" y="0"/>
            <a:ext cx="17990185" cy="719963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8" name="图片 7" descr="10米x4米_画板 1 副本 13"/>
          <p:cNvPicPr>
            <a:picLocks noChangeAspect="1"/>
          </p:cNvPicPr>
          <p:nvPr userDrawn="1"/>
        </p:nvPicPr>
        <p:blipFill>
          <a:blip r:embed="rId2"/>
          <a:stretch>
            <a:fillRect/>
          </a:stretch>
        </p:blipFill>
        <p:spPr>
          <a:xfrm>
            <a:off x="0" y="0"/>
            <a:ext cx="17997170" cy="719963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7" name="图片 6" descr="10米x4米_画板 1 副本 14"/>
          <p:cNvPicPr>
            <a:picLocks noChangeAspect="1"/>
          </p:cNvPicPr>
          <p:nvPr userDrawn="1"/>
        </p:nvPicPr>
        <p:blipFill>
          <a:blip r:embed="rId2"/>
          <a:stretch>
            <a:fillRect/>
          </a:stretch>
        </p:blipFill>
        <p:spPr>
          <a:xfrm>
            <a:off x="2540" y="0"/>
            <a:ext cx="17997170" cy="719963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760FBDFE-C587-4B4C-A407-44438C67B59E}" type="datetimeFigureOut">
              <a:rPr lang="zh-CN" altLang="en-US" smtClean="0"/>
              <a:t>2023/7/27</a:t>
            </a:fld>
            <a:endParaRPr lang="zh-CN" altLang="en-US" dirty="0"/>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237500" y="383333"/>
            <a:ext cx="15525000" cy="1391667"/>
          </a:xfrm>
          <a:prstGeom prst="rect">
            <a:avLst/>
          </a:prstGeom>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1237500" y="1916667"/>
            <a:ext cx="15525000" cy="4568334"/>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1237500" y="6673334"/>
            <a:ext cx="4050000" cy="383333"/>
          </a:xfrm>
          <a:prstGeom prst="rect">
            <a:avLst/>
          </a:prstGeom>
        </p:spPr>
        <p:txBody>
          <a:bodyPr vert="horz" lIns="91440" tIns="45720" rIns="91440" bIns="45720" rtlCol="0" anchor="ctr">
            <a:normAutofit/>
          </a:bodyPr>
          <a:lstStyle>
            <a:lvl1pPr algn="l">
              <a:defRPr sz="1260">
                <a:solidFill>
                  <a:schemeClr val="tx1">
                    <a:tint val="75000"/>
                  </a:schemeClr>
                </a:solidFill>
              </a:defRPr>
            </a:lvl1pPr>
          </a:lstStyle>
          <a:p>
            <a:fld id="{760FBDFE-C587-4B4C-A407-44438C67B59E}" type="datetimeFigureOut">
              <a:rPr lang="zh-CN" altLang="en-US" smtClean="0"/>
              <a:t>2023/7/27</a:t>
            </a:fld>
            <a:endParaRPr lang="zh-CN" altLang="en-US" dirty="0"/>
          </a:p>
        </p:txBody>
      </p:sp>
      <p:sp>
        <p:nvSpPr>
          <p:cNvPr id="5" name="页脚占位符 4"/>
          <p:cNvSpPr>
            <a:spLocks noGrp="1"/>
          </p:cNvSpPr>
          <p:nvPr>
            <p:ph type="ftr" sz="quarter" idx="3"/>
          </p:nvPr>
        </p:nvSpPr>
        <p:spPr>
          <a:xfrm>
            <a:off x="5962500" y="6673334"/>
            <a:ext cx="6075000" cy="383333"/>
          </a:xfrm>
          <a:prstGeom prst="rect">
            <a:avLst/>
          </a:prstGeom>
        </p:spPr>
        <p:txBody>
          <a:bodyPr vert="horz" lIns="91440" tIns="45720" rIns="91440" bIns="45720" rtlCol="0" anchor="ctr">
            <a:normAutofit/>
          </a:bodyPr>
          <a:lstStyle>
            <a:lvl1pPr algn="ctr">
              <a:defRPr sz="126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12712500" y="6673334"/>
            <a:ext cx="4050000" cy="383333"/>
          </a:xfrm>
          <a:prstGeom prst="rect">
            <a:avLst/>
          </a:prstGeom>
        </p:spPr>
        <p:txBody>
          <a:bodyPr vert="horz" lIns="91440" tIns="45720" rIns="91440" bIns="45720" rtlCol="0" anchor="ctr">
            <a:normAutofit/>
          </a:bodyPr>
          <a:lstStyle>
            <a:lvl1pPr algn="r">
              <a:defRPr sz="1260">
                <a:solidFill>
                  <a:schemeClr val="tx1">
                    <a:tint val="75000"/>
                  </a:schemeClr>
                </a:solidFill>
              </a:defRPr>
            </a:lvl1pPr>
          </a:lstStyle>
          <a:p>
            <a:fld id="{49AE70B2-8BF9-45C0-BB95-33D1B9D3A8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60120" rtl="0" eaLnBrk="1" latinLnBrk="0" hangingPunct="1">
        <a:lnSpc>
          <a:spcPct val="90000"/>
        </a:lnSpc>
        <a:spcBef>
          <a:spcPct val="0"/>
        </a:spcBef>
        <a:buNone/>
        <a:defRPr sz="4620" kern="1200">
          <a:solidFill>
            <a:schemeClr val="tx1"/>
          </a:solidFill>
          <a:latin typeface="+mj-lt"/>
          <a:ea typeface="+mj-ea"/>
          <a:cs typeface="+mj-cs"/>
        </a:defRPr>
      </a:lvl1pPr>
    </p:titleStyle>
    <p:bodyStyle>
      <a:lvl1pPr marL="240030" indent="-240030" algn="l" defTabSz="960120" rtl="0" eaLnBrk="1" latinLnBrk="0" hangingPunct="1">
        <a:lnSpc>
          <a:spcPct val="90000"/>
        </a:lnSpc>
        <a:spcBef>
          <a:spcPts val="1050"/>
        </a:spcBef>
        <a:buFont typeface="Arial" panose="020B0604020202020204" pitchFamily="34" charset="0"/>
        <a:buChar char="•"/>
        <a:defRPr sz="2940" kern="1200">
          <a:solidFill>
            <a:schemeClr val="tx1"/>
          </a:solidFill>
          <a:latin typeface="+mn-lt"/>
          <a:ea typeface="+mn-ea"/>
          <a:cs typeface="+mn-cs"/>
        </a:defRPr>
      </a:lvl1pPr>
      <a:lvl2pPr marL="720090" indent="-240030" algn="l" defTabSz="960120" rtl="0" eaLnBrk="1" latinLnBrk="0" hangingPunct="1">
        <a:lnSpc>
          <a:spcPct val="90000"/>
        </a:lnSpc>
        <a:spcBef>
          <a:spcPts val="525"/>
        </a:spcBef>
        <a:buFont typeface="Arial" panose="020B0604020202020204" pitchFamily="34" charset="0"/>
        <a:buChar char="•"/>
        <a:defRPr sz="2520" kern="1200">
          <a:solidFill>
            <a:schemeClr val="tx1"/>
          </a:solidFill>
          <a:latin typeface="+mn-lt"/>
          <a:ea typeface="+mn-ea"/>
          <a:cs typeface="+mn-cs"/>
        </a:defRPr>
      </a:lvl2pPr>
      <a:lvl3pPr marL="1200150" indent="-240030" algn="l" defTabSz="960120" rtl="0" eaLnBrk="1" latinLnBrk="0" hangingPunct="1">
        <a:lnSpc>
          <a:spcPct val="90000"/>
        </a:lnSpc>
        <a:spcBef>
          <a:spcPts val="525"/>
        </a:spcBef>
        <a:buFont typeface="Arial" panose="020B0604020202020204" pitchFamily="34" charset="0"/>
        <a:buChar char="•"/>
        <a:defRPr sz="2100" kern="1200">
          <a:solidFill>
            <a:schemeClr val="tx1"/>
          </a:solidFill>
          <a:latin typeface="+mn-lt"/>
          <a:ea typeface="+mn-ea"/>
          <a:cs typeface="+mn-cs"/>
        </a:defRPr>
      </a:lvl3pPr>
      <a:lvl4pPr marL="168021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4pPr>
      <a:lvl5pPr marL="2160270"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5pPr>
      <a:lvl6pPr marL="2639695"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6pPr>
      <a:lvl7pPr marL="3119755"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7pPr>
      <a:lvl8pPr marL="3599815"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8pPr>
      <a:lvl9pPr marL="4079875" indent="-240030" algn="l" defTabSz="960120" rtl="0" eaLnBrk="1" latinLnBrk="0" hangingPunct="1">
        <a:lnSpc>
          <a:spcPct val="90000"/>
        </a:lnSpc>
        <a:spcBef>
          <a:spcPts val="525"/>
        </a:spcBef>
        <a:buFont typeface="Arial" panose="020B0604020202020204" pitchFamily="34" charset="0"/>
        <a:buChar char="•"/>
        <a:defRPr sz="1890" kern="1200">
          <a:solidFill>
            <a:schemeClr val="tx1"/>
          </a:solidFill>
          <a:latin typeface="+mn-lt"/>
          <a:ea typeface="+mn-ea"/>
          <a:cs typeface="+mn-cs"/>
        </a:defRPr>
      </a:lvl9pPr>
    </p:bodyStyle>
    <p:otherStyle>
      <a:defPPr>
        <a:defRPr lang="zh-CN"/>
      </a:defPPr>
      <a:lvl1pPr marL="0" algn="l" defTabSz="960120" rtl="0" eaLnBrk="1" latinLnBrk="0" hangingPunct="1">
        <a:defRPr sz="1890" kern="1200">
          <a:solidFill>
            <a:schemeClr val="tx1"/>
          </a:solidFill>
          <a:latin typeface="+mn-lt"/>
          <a:ea typeface="+mn-ea"/>
          <a:cs typeface="+mn-cs"/>
        </a:defRPr>
      </a:lvl1pPr>
      <a:lvl2pPr marL="480060" algn="l" defTabSz="960120" rtl="0" eaLnBrk="1" latinLnBrk="0" hangingPunct="1">
        <a:defRPr sz="1890" kern="1200">
          <a:solidFill>
            <a:schemeClr val="tx1"/>
          </a:solidFill>
          <a:latin typeface="+mn-lt"/>
          <a:ea typeface="+mn-ea"/>
          <a:cs typeface="+mn-cs"/>
        </a:defRPr>
      </a:lvl2pPr>
      <a:lvl3pPr marL="960120" algn="l" defTabSz="960120" rtl="0" eaLnBrk="1" latinLnBrk="0" hangingPunct="1">
        <a:defRPr sz="1890" kern="1200">
          <a:solidFill>
            <a:schemeClr val="tx1"/>
          </a:solidFill>
          <a:latin typeface="+mn-lt"/>
          <a:ea typeface="+mn-ea"/>
          <a:cs typeface="+mn-cs"/>
        </a:defRPr>
      </a:lvl3pPr>
      <a:lvl4pPr marL="1440180" algn="l" defTabSz="960120" rtl="0" eaLnBrk="1" latinLnBrk="0" hangingPunct="1">
        <a:defRPr sz="1890" kern="1200">
          <a:solidFill>
            <a:schemeClr val="tx1"/>
          </a:solidFill>
          <a:latin typeface="+mn-lt"/>
          <a:ea typeface="+mn-ea"/>
          <a:cs typeface="+mn-cs"/>
        </a:defRPr>
      </a:lvl4pPr>
      <a:lvl5pPr marL="1920240" algn="l" defTabSz="960120" rtl="0" eaLnBrk="1" latinLnBrk="0" hangingPunct="1">
        <a:defRPr sz="1890" kern="1200">
          <a:solidFill>
            <a:schemeClr val="tx1"/>
          </a:solidFill>
          <a:latin typeface="+mn-lt"/>
          <a:ea typeface="+mn-ea"/>
          <a:cs typeface="+mn-cs"/>
        </a:defRPr>
      </a:lvl5pPr>
      <a:lvl6pPr marL="2400300" algn="l" defTabSz="960120" rtl="0" eaLnBrk="1" latinLnBrk="0" hangingPunct="1">
        <a:defRPr sz="1890" kern="1200">
          <a:solidFill>
            <a:schemeClr val="tx1"/>
          </a:solidFill>
          <a:latin typeface="+mn-lt"/>
          <a:ea typeface="+mn-ea"/>
          <a:cs typeface="+mn-cs"/>
        </a:defRPr>
      </a:lvl6pPr>
      <a:lvl7pPr marL="2879725" algn="l" defTabSz="960120" rtl="0" eaLnBrk="1" latinLnBrk="0" hangingPunct="1">
        <a:defRPr sz="1890" kern="1200">
          <a:solidFill>
            <a:schemeClr val="tx1"/>
          </a:solidFill>
          <a:latin typeface="+mn-lt"/>
          <a:ea typeface="+mn-ea"/>
          <a:cs typeface="+mn-cs"/>
        </a:defRPr>
      </a:lvl7pPr>
      <a:lvl8pPr marL="3359785" algn="l" defTabSz="960120" rtl="0" eaLnBrk="1" latinLnBrk="0" hangingPunct="1">
        <a:defRPr sz="1890" kern="1200">
          <a:solidFill>
            <a:schemeClr val="tx1"/>
          </a:solidFill>
          <a:latin typeface="+mn-lt"/>
          <a:ea typeface="+mn-ea"/>
          <a:cs typeface="+mn-cs"/>
        </a:defRPr>
      </a:lvl8pPr>
      <a:lvl9pPr marL="3839845" algn="l" defTabSz="960120" rtl="0" eaLnBrk="1" latinLnBrk="0" hangingPunct="1">
        <a:defRPr sz="189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53.xml"/><Relationship Id="rId7" Type="http://schemas.openxmlformats.org/officeDocument/2006/relationships/tags" Target="../tags/tag57.xml"/><Relationship Id="rId2" Type="http://schemas.openxmlformats.org/officeDocument/2006/relationships/tags" Target="../tags/tag52.xml"/><Relationship Id="rId1" Type="http://schemas.openxmlformats.org/officeDocument/2006/relationships/tags" Target="../tags/tag51.xml"/><Relationship Id="rId6" Type="http://schemas.openxmlformats.org/officeDocument/2006/relationships/tags" Target="../tags/tag56.xml"/><Relationship Id="rId5" Type="http://schemas.openxmlformats.org/officeDocument/2006/relationships/tags" Target="../tags/tag55.xml"/><Relationship Id="rId10" Type="http://schemas.openxmlformats.org/officeDocument/2006/relationships/image" Target="../media/image4.png"/><Relationship Id="rId4" Type="http://schemas.openxmlformats.org/officeDocument/2006/relationships/tags" Target="../tags/tag54.xml"/><Relationship Id="rId9"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tags" Target="../tags/tag60.xml"/><Relationship Id="rId7" Type="http://schemas.openxmlformats.org/officeDocument/2006/relationships/image" Target="../media/image19.png"/><Relationship Id="rId2" Type="http://schemas.openxmlformats.org/officeDocument/2006/relationships/tags" Target="../tags/tag59.xml"/><Relationship Id="rId1" Type="http://schemas.openxmlformats.org/officeDocument/2006/relationships/tags" Target="../tags/tag58.xml"/><Relationship Id="rId6" Type="http://schemas.openxmlformats.org/officeDocument/2006/relationships/notesSlide" Target="../notesSlides/notesSlide10.xml"/><Relationship Id="rId5" Type="http://schemas.openxmlformats.org/officeDocument/2006/relationships/slideLayout" Target="../slideLayouts/slideLayout3.xml"/><Relationship Id="rId4" Type="http://schemas.openxmlformats.org/officeDocument/2006/relationships/tags" Target="../tags/tag61.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tags" Target="../tags/tag63.xml"/><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ags" Target="../tags/tag65.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tags" Target="../tags/tag67.xml"/><Relationship Id="rId4" Type="http://schemas.openxmlformats.org/officeDocument/2006/relationships/image" Target="../media/image23.png"/></Relationships>
</file>

<file path=ppt/slides/_rels/slide15.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71.xml"/><Relationship Id="rId7" Type="http://schemas.openxmlformats.org/officeDocument/2006/relationships/tags" Target="../tags/tag75.xml"/><Relationship Id="rId2" Type="http://schemas.openxmlformats.org/officeDocument/2006/relationships/tags" Target="../tags/tag70.xml"/><Relationship Id="rId1" Type="http://schemas.openxmlformats.org/officeDocument/2006/relationships/tags" Target="../tags/tag69.xml"/><Relationship Id="rId6" Type="http://schemas.openxmlformats.org/officeDocument/2006/relationships/tags" Target="../tags/tag74.xml"/><Relationship Id="rId5" Type="http://schemas.openxmlformats.org/officeDocument/2006/relationships/tags" Target="../tags/tag73.xml"/><Relationship Id="rId10" Type="http://schemas.openxmlformats.org/officeDocument/2006/relationships/image" Target="../media/image4.png"/><Relationship Id="rId4" Type="http://schemas.openxmlformats.org/officeDocument/2006/relationships/tags" Target="../tags/tag72.xml"/><Relationship Id="rId9"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3" Type="http://schemas.microsoft.com/office/2007/relationships/media" Target="../media/media1.mp4"/><Relationship Id="rId7" Type="http://schemas.openxmlformats.org/officeDocument/2006/relationships/image" Target="../media/image24.png"/><Relationship Id="rId2" Type="http://schemas.openxmlformats.org/officeDocument/2006/relationships/video" Target="NULL" TargetMode="External"/><Relationship Id="rId1" Type="http://schemas.openxmlformats.org/officeDocument/2006/relationships/tags" Target="../tags/tag76.xml"/><Relationship Id="rId6" Type="http://schemas.openxmlformats.org/officeDocument/2006/relationships/notesSlide" Target="../notesSlides/notesSlide15.xml"/><Relationship Id="rId5" Type="http://schemas.openxmlformats.org/officeDocument/2006/relationships/slideLayout" Target="../slideLayouts/slideLayout3.xml"/><Relationship Id="rId4" Type="http://schemas.openxmlformats.org/officeDocument/2006/relationships/tags" Target="../tags/tag77.xml"/></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6.xml"/><Relationship Id="rId3" Type="http://schemas.openxmlformats.org/officeDocument/2006/relationships/tags" Target="../tags/tag81.xml"/><Relationship Id="rId7" Type="http://schemas.openxmlformats.org/officeDocument/2006/relationships/slideLayout" Target="../slideLayouts/slideLayout3.xml"/><Relationship Id="rId2" Type="http://schemas.openxmlformats.org/officeDocument/2006/relationships/tags" Target="../tags/tag80.xml"/><Relationship Id="rId1" Type="http://schemas.openxmlformats.org/officeDocument/2006/relationships/tags" Target="../tags/tag79.xml"/><Relationship Id="rId6" Type="http://schemas.openxmlformats.org/officeDocument/2006/relationships/tags" Target="../tags/tag84.xml"/><Relationship Id="rId11" Type="http://schemas.openxmlformats.org/officeDocument/2006/relationships/image" Target="../media/image27.png"/><Relationship Id="rId5" Type="http://schemas.openxmlformats.org/officeDocument/2006/relationships/tags" Target="../tags/tag83.xml"/><Relationship Id="rId10" Type="http://schemas.openxmlformats.org/officeDocument/2006/relationships/image" Target="../media/image26.png"/><Relationship Id="rId4" Type="http://schemas.openxmlformats.org/officeDocument/2006/relationships/tags" Target="../tags/tag82.xml"/><Relationship Id="rId9"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tags" Target="../tags/tag87.xml"/><Relationship Id="rId1" Type="http://schemas.openxmlformats.org/officeDocument/2006/relationships/tags" Target="../tags/tag86.xml"/><Relationship Id="rId5" Type="http://schemas.openxmlformats.org/officeDocument/2006/relationships/image" Target="../media/image28.png"/><Relationship Id="rId4"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tags" Target="../tags/tag91.xml"/><Relationship Id="rId7" Type="http://schemas.openxmlformats.org/officeDocument/2006/relationships/notesSlide" Target="../notesSlides/notesSlide18.xml"/><Relationship Id="rId2" Type="http://schemas.openxmlformats.org/officeDocument/2006/relationships/tags" Target="../tags/tag90.xml"/><Relationship Id="rId1" Type="http://schemas.openxmlformats.org/officeDocument/2006/relationships/tags" Target="../tags/tag89.xml"/><Relationship Id="rId6" Type="http://schemas.openxmlformats.org/officeDocument/2006/relationships/slideLayout" Target="../slideLayouts/slideLayout3.xml"/><Relationship Id="rId5" Type="http://schemas.openxmlformats.org/officeDocument/2006/relationships/tags" Target="../tags/tag93.xml"/><Relationship Id="rId4" Type="http://schemas.openxmlformats.org/officeDocument/2006/relationships/tags" Target="../tags/tag92.xml"/><Relationship Id="rId9" Type="http://schemas.openxmlformats.org/officeDocument/2006/relationships/image" Target="../media/image30.png"/></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5.xml"/><Relationship Id="rId7" Type="http://schemas.openxmlformats.org/officeDocument/2006/relationships/tags" Target="../tags/tag9.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5" Type="http://schemas.openxmlformats.org/officeDocument/2006/relationships/tags" Target="../tags/tag7.xml"/><Relationship Id="rId10" Type="http://schemas.openxmlformats.org/officeDocument/2006/relationships/image" Target="../media/image4.png"/><Relationship Id="rId4" Type="http://schemas.openxmlformats.org/officeDocument/2006/relationships/tags" Target="../tags/tag6.xml"/><Relationship Id="rId9"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97.xml"/><Relationship Id="rId7" Type="http://schemas.openxmlformats.org/officeDocument/2006/relationships/tags" Target="../tags/tag101.xml"/><Relationship Id="rId2" Type="http://schemas.openxmlformats.org/officeDocument/2006/relationships/tags" Target="../tags/tag96.xml"/><Relationship Id="rId1" Type="http://schemas.openxmlformats.org/officeDocument/2006/relationships/tags" Target="../tags/tag95.xml"/><Relationship Id="rId6" Type="http://schemas.openxmlformats.org/officeDocument/2006/relationships/tags" Target="../tags/tag100.xml"/><Relationship Id="rId5" Type="http://schemas.openxmlformats.org/officeDocument/2006/relationships/tags" Target="../tags/tag99.xml"/><Relationship Id="rId10" Type="http://schemas.openxmlformats.org/officeDocument/2006/relationships/image" Target="../media/image4.png"/><Relationship Id="rId4" Type="http://schemas.openxmlformats.org/officeDocument/2006/relationships/tags" Target="../tags/tag98.xml"/><Relationship Id="rId9"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tags" Target="../tags/tag104.xml"/><Relationship Id="rId2" Type="http://schemas.openxmlformats.org/officeDocument/2006/relationships/tags" Target="../tags/tag103.xml"/><Relationship Id="rId1" Type="http://schemas.openxmlformats.org/officeDocument/2006/relationships/tags" Target="../tags/tag102.xml"/><Relationship Id="rId6" Type="http://schemas.openxmlformats.org/officeDocument/2006/relationships/notesSlide" Target="../notesSlides/notesSlide20.xml"/><Relationship Id="rId5" Type="http://schemas.openxmlformats.org/officeDocument/2006/relationships/slideLayout" Target="../slideLayouts/slideLayout3.xml"/><Relationship Id="rId4" Type="http://schemas.openxmlformats.org/officeDocument/2006/relationships/tags" Target="../tags/tag105.xml"/></Relationships>
</file>

<file path=ppt/slides/_rels/slide22.xml.rels><?xml version="1.0" encoding="UTF-8" standalone="yes"?>
<Relationships xmlns="http://schemas.openxmlformats.org/package/2006/relationships"><Relationship Id="rId3" Type="http://schemas.openxmlformats.org/officeDocument/2006/relationships/tags" Target="../tags/tag109.xml"/><Relationship Id="rId2" Type="http://schemas.openxmlformats.org/officeDocument/2006/relationships/tags" Target="../tags/tag108.xml"/><Relationship Id="rId1" Type="http://schemas.openxmlformats.org/officeDocument/2006/relationships/tags" Target="../tags/tag107.xml"/><Relationship Id="rId6" Type="http://schemas.openxmlformats.org/officeDocument/2006/relationships/image" Target="../media/image4.png"/><Relationship Id="rId5" Type="http://schemas.openxmlformats.org/officeDocument/2006/relationships/notesSlide" Target="../notesSlides/notesSlide21.xml"/><Relationship Id="rId4"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tags" Target="../tags/tag17.xml"/><Relationship Id="rId13" Type="http://schemas.openxmlformats.org/officeDocument/2006/relationships/image" Target="../media/image7.jpeg"/><Relationship Id="rId3" Type="http://schemas.openxmlformats.org/officeDocument/2006/relationships/tags" Target="../tags/tag12.xml"/><Relationship Id="rId7" Type="http://schemas.openxmlformats.org/officeDocument/2006/relationships/tags" Target="../tags/tag16.xml"/><Relationship Id="rId12" Type="http://schemas.openxmlformats.org/officeDocument/2006/relationships/image" Target="../media/image6.jpe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tags" Target="../tags/tag15.xml"/><Relationship Id="rId11" Type="http://schemas.openxmlformats.org/officeDocument/2006/relationships/image" Target="../media/image5.png"/><Relationship Id="rId5" Type="http://schemas.openxmlformats.org/officeDocument/2006/relationships/tags" Target="../tags/tag14.xml"/><Relationship Id="rId10" Type="http://schemas.openxmlformats.org/officeDocument/2006/relationships/notesSlide" Target="../notesSlides/notesSlide2.xml"/><Relationship Id="rId4" Type="http://schemas.openxmlformats.org/officeDocument/2006/relationships/tags" Target="../tags/tag13.xml"/><Relationship Id="rId9" Type="http://schemas.openxmlformats.org/officeDocument/2006/relationships/slideLayout" Target="../slideLayouts/slideLayout3.xml"/><Relationship Id="rId14" Type="http://schemas.openxmlformats.org/officeDocument/2006/relationships/image" Target="../media/image8.jpeg"/></Relationships>
</file>

<file path=ppt/slides/_rels/slide4.xml.rels><?xml version="1.0" encoding="UTF-8" standalone="yes"?>
<Relationships xmlns="http://schemas.openxmlformats.org/package/2006/relationships"><Relationship Id="rId8" Type="http://schemas.openxmlformats.org/officeDocument/2006/relationships/tags" Target="../tags/tag25.xml"/><Relationship Id="rId13" Type="http://schemas.openxmlformats.org/officeDocument/2006/relationships/image" Target="../media/image10.png"/><Relationship Id="rId3" Type="http://schemas.openxmlformats.org/officeDocument/2006/relationships/tags" Target="../tags/tag20.xml"/><Relationship Id="rId7" Type="http://schemas.openxmlformats.org/officeDocument/2006/relationships/tags" Target="../tags/tag24.xml"/><Relationship Id="rId12" Type="http://schemas.openxmlformats.org/officeDocument/2006/relationships/image" Target="../media/image9.pn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tags" Target="../tags/tag23.xml"/><Relationship Id="rId11" Type="http://schemas.openxmlformats.org/officeDocument/2006/relationships/notesSlide" Target="../notesSlides/notesSlide3.xml"/><Relationship Id="rId5" Type="http://schemas.openxmlformats.org/officeDocument/2006/relationships/tags" Target="../tags/tag22.xml"/><Relationship Id="rId10" Type="http://schemas.openxmlformats.org/officeDocument/2006/relationships/slideLayout" Target="../slideLayouts/slideLayout3.xml"/><Relationship Id="rId4" Type="http://schemas.openxmlformats.org/officeDocument/2006/relationships/tags" Target="../tags/tag21.xml"/><Relationship Id="rId9" Type="http://schemas.openxmlformats.org/officeDocument/2006/relationships/tags" Target="../tags/tag26.xml"/><Relationship Id="rId14" Type="http://schemas.openxmlformats.org/officeDocument/2006/relationships/image" Target="../media/image11.sv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tags" Target="../tags/tag29.xml"/><Relationship Id="rId7" Type="http://schemas.openxmlformats.org/officeDocument/2006/relationships/notesSlide" Target="../notesSlides/notesSlide4.xml"/><Relationship Id="rId2" Type="http://schemas.openxmlformats.org/officeDocument/2006/relationships/tags" Target="../tags/tag28.xml"/><Relationship Id="rId1" Type="http://schemas.openxmlformats.org/officeDocument/2006/relationships/tags" Target="../tags/tag27.xml"/><Relationship Id="rId6" Type="http://schemas.openxmlformats.org/officeDocument/2006/relationships/slideLayout" Target="../slideLayouts/slideLayout3.xml"/><Relationship Id="rId5" Type="http://schemas.openxmlformats.org/officeDocument/2006/relationships/tags" Target="../tags/tag31.xml"/><Relationship Id="rId4" Type="http://schemas.openxmlformats.org/officeDocument/2006/relationships/tags" Target="../tags/tag30.xml"/><Relationship Id="rId9" Type="http://schemas.openxmlformats.org/officeDocument/2006/relationships/image" Target="../media/image13.svg"/></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35.xml"/><Relationship Id="rId7" Type="http://schemas.openxmlformats.org/officeDocument/2006/relationships/tags" Target="../tags/tag39.xml"/><Relationship Id="rId2" Type="http://schemas.openxmlformats.org/officeDocument/2006/relationships/tags" Target="../tags/tag34.xml"/><Relationship Id="rId1" Type="http://schemas.openxmlformats.org/officeDocument/2006/relationships/tags" Target="../tags/tag33.xml"/><Relationship Id="rId6" Type="http://schemas.openxmlformats.org/officeDocument/2006/relationships/tags" Target="../tags/tag38.xml"/><Relationship Id="rId5" Type="http://schemas.openxmlformats.org/officeDocument/2006/relationships/tags" Target="../tags/tag37.xml"/><Relationship Id="rId10" Type="http://schemas.openxmlformats.org/officeDocument/2006/relationships/image" Target="../media/image4.png"/><Relationship Id="rId4" Type="http://schemas.openxmlformats.org/officeDocument/2006/relationships/tags" Target="../tags/tag36.xml"/><Relationship Id="rId9"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6.xml"/><Relationship Id="rId3" Type="http://schemas.openxmlformats.org/officeDocument/2006/relationships/tags" Target="../tags/tag42.xml"/><Relationship Id="rId7" Type="http://schemas.openxmlformats.org/officeDocument/2006/relationships/slideLayout" Target="../slideLayouts/slideLayout3.xml"/><Relationship Id="rId12" Type="http://schemas.openxmlformats.org/officeDocument/2006/relationships/image" Target="../media/image17.svg"/><Relationship Id="rId2" Type="http://schemas.openxmlformats.org/officeDocument/2006/relationships/tags" Target="../tags/tag41.xml"/><Relationship Id="rId1" Type="http://schemas.openxmlformats.org/officeDocument/2006/relationships/tags" Target="../tags/tag40.xml"/><Relationship Id="rId6" Type="http://schemas.openxmlformats.org/officeDocument/2006/relationships/tags" Target="../tags/tag45.xml"/><Relationship Id="rId11" Type="http://schemas.openxmlformats.org/officeDocument/2006/relationships/image" Target="../media/image16.png"/><Relationship Id="rId5" Type="http://schemas.openxmlformats.org/officeDocument/2006/relationships/tags" Target="../tags/tag44.xml"/><Relationship Id="rId10" Type="http://schemas.openxmlformats.org/officeDocument/2006/relationships/image" Target="../media/image15.svg"/><Relationship Id="rId4" Type="http://schemas.openxmlformats.org/officeDocument/2006/relationships/tags" Target="../tags/tag43.xml"/><Relationship Id="rId9"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47.xml"/><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custDataLst>
              <p:tags r:id="rId1"/>
            </p:custDataLst>
          </p:nvPr>
        </p:nvSpPr>
        <p:spPr>
          <a:xfrm>
            <a:off x="983615" y="1062990"/>
            <a:ext cx="15895320" cy="2528570"/>
          </a:xfrm>
          <a:prstGeom prst="rect">
            <a:avLst/>
          </a:prstGeom>
          <a:noFill/>
        </p:spPr>
        <p:txBody>
          <a:bodyPr wrap="square" rtlCol="0">
            <a:spAutoFit/>
          </a:bodyPr>
          <a:lstStyle/>
          <a:p>
            <a:pPr algn="ctr">
              <a:lnSpc>
                <a:spcPct val="110000"/>
              </a:lnSpc>
            </a:pPr>
            <a:r>
              <a:rPr lang="en-US" altLang="zh-CN" sz="4800" b="1">
                <a:latin typeface="微软雅黑" panose="020B0503020204020204" charset="-122"/>
                <a:ea typeface="微软雅黑" panose="020B0503020204020204" charset="-122"/>
                <a:sym typeface="+mn-ea"/>
              </a:rPr>
              <a:t>GBDT4CTRVis: </a:t>
            </a:r>
          </a:p>
          <a:p>
            <a:pPr algn="ctr">
              <a:lnSpc>
                <a:spcPct val="110000"/>
              </a:lnSpc>
            </a:pPr>
            <a:r>
              <a:rPr lang="en-US" altLang="zh-CN" sz="4800" b="1">
                <a:latin typeface="微软雅黑" panose="020B0503020204020204" charset="-122"/>
                <a:ea typeface="微软雅黑" panose="020B0503020204020204" charset="-122"/>
                <a:sym typeface="+mn-ea"/>
              </a:rPr>
              <a:t>Visual Analytics of Gradient Boosting Decision Tree for Advertisement Click-Through Rate Prediction</a:t>
            </a:r>
          </a:p>
        </p:txBody>
      </p:sp>
      <p:sp>
        <p:nvSpPr>
          <p:cNvPr id="13" name="文本框 12"/>
          <p:cNvSpPr txBox="1"/>
          <p:nvPr/>
        </p:nvSpPr>
        <p:spPr>
          <a:xfrm>
            <a:off x="6204586" y="5936615"/>
            <a:ext cx="5560060" cy="429895"/>
          </a:xfrm>
          <a:prstGeom prst="rect">
            <a:avLst/>
          </a:prstGeom>
          <a:noFill/>
        </p:spPr>
        <p:txBody>
          <a:bodyPr wrap="square" rtlCol="0">
            <a:spAutoFit/>
          </a:bodyPr>
          <a:lstStyle/>
          <a:p>
            <a:pPr algn="ctr">
              <a:lnSpc>
                <a:spcPct val="100000"/>
              </a:lnSpc>
            </a:pPr>
            <a:r>
              <a:rPr lang="zh-CN" altLang="en-US" sz="2200">
                <a:solidFill>
                  <a:schemeClr val="tx1"/>
                </a:solidFill>
                <a:latin typeface="微软雅黑" panose="020B0503020204020204" charset="-122"/>
                <a:ea typeface="微软雅黑" panose="020B0503020204020204" charset="-122"/>
              </a:rPr>
              <a:t>时间：</a:t>
            </a:r>
            <a:r>
              <a:rPr lang="en-US" altLang="zh-CN" sz="2200">
                <a:solidFill>
                  <a:schemeClr val="tx1"/>
                </a:solidFill>
                <a:latin typeface="微软雅黑" panose="020B0503020204020204" charset="-122"/>
                <a:ea typeface="微软雅黑" panose="020B0503020204020204" charset="-122"/>
              </a:rPr>
              <a:t>2023</a:t>
            </a:r>
            <a:r>
              <a:rPr lang="zh-CN" altLang="en-US" sz="2200">
                <a:solidFill>
                  <a:schemeClr val="tx1"/>
                </a:solidFill>
                <a:latin typeface="微软雅黑" panose="020B0503020204020204" charset="-122"/>
                <a:ea typeface="微软雅黑" panose="020B0503020204020204" charset="-122"/>
              </a:rPr>
              <a:t>年</a:t>
            </a:r>
            <a:r>
              <a:rPr lang="en-US" altLang="zh-CN" sz="2200">
                <a:solidFill>
                  <a:schemeClr val="tx1"/>
                </a:solidFill>
                <a:latin typeface="微软雅黑" panose="020B0503020204020204" charset="-122"/>
                <a:ea typeface="微软雅黑" panose="020B0503020204020204" charset="-122"/>
              </a:rPr>
              <a:t>7</a:t>
            </a:r>
            <a:r>
              <a:rPr lang="zh-CN" altLang="en-US" sz="2200">
                <a:solidFill>
                  <a:schemeClr val="tx1"/>
                </a:solidFill>
                <a:latin typeface="微软雅黑" panose="020B0503020204020204" charset="-122"/>
                <a:ea typeface="微软雅黑" panose="020B0503020204020204" charset="-122"/>
              </a:rPr>
              <a:t>月</a:t>
            </a:r>
            <a:r>
              <a:rPr lang="en-US" altLang="zh-CN" sz="2200">
                <a:solidFill>
                  <a:schemeClr val="tx1"/>
                </a:solidFill>
                <a:latin typeface="微软雅黑" panose="020B0503020204020204" charset="-122"/>
                <a:ea typeface="微软雅黑" panose="020B0503020204020204" charset="-122"/>
              </a:rPr>
              <a:t>23</a:t>
            </a:r>
            <a:r>
              <a:rPr lang="zh-CN" altLang="en-US" sz="2200">
                <a:solidFill>
                  <a:schemeClr val="tx1"/>
                </a:solidFill>
                <a:latin typeface="微软雅黑" panose="020B0503020204020204" charset="-122"/>
                <a:ea typeface="微软雅黑" panose="020B0503020204020204" charset="-122"/>
              </a:rPr>
              <a:t>日</a:t>
            </a:r>
            <a:r>
              <a:rPr lang="en-US" altLang="zh-CN" sz="2200">
                <a:solidFill>
                  <a:schemeClr val="tx1"/>
                </a:solidFill>
                <a:latin typeface="微软雅黑" panose="020B0503020204020204" charset="-122"/>
                <a:ea typeface="微软雅黑" panose="020B0503020204020204" charset="-122"/>
              </a:rPr>
              <a:t> 10:30-12:00</a:t>
            </a:r>
          </a:p>
        </p:txBody>
      </p:sp>
      <p:sp>
        <p:nvSpPr>
          <p:cNvPr id="14" name="文本框 13"/>
          <p:cNvSpPr txBox="1"/>
          <p:nvPr/>
        </p:nvSpPr>
        <p:spPr>
          <a:xfrm>
            <a:off x="6204586" y="6376035"/>
            <a:ext cx="5560060" cy="429895"/>
          </a:xfrm>
          <a:prstGeom prst="rect">
            <a:avLst/>
          </a:prstGeom>
          <a:noFill/>
        </p:spPr>
        <p:txBody>
          <a:bodyPr wrap="square" rtlCol="0">
            <a:spAutoFit/>
          </a:bodyPr>
          <a:lstStyle/>
          <a:p>
            <a:pPr algn="ctr">
              <a:lnSpc>
                <a:spcPct val="100000"/>
              </a:lnSpc>
            </a:pPr>
            <a:r>
              <a:rPr lang="zh-CN" altLang="en-US" sz="2200">
                <a:solidFill>
                  <a:schemeClr val="tx1"/>
                </a:solidFill>
                <a:latin typeface="微软雅黑" panose="020B0503020204020204" charset="-122"/>
                <a:ea typeface="微软雅黑" panose="020B0503020204020204" charset="-122"/>
              </a:rPr>
              <a:t>地址：</a:t>
            </a:r>
            <a:r>
              <a:rPr sz="2200">
                <a:solidFill>
                  <a:schemeClr val="tx1"/>
                </a:solidFill>
                <a:latin typeface="微软雅黑" panose="020B0503020204020204" charset="-122"/>
                <a:ea typeface="微软雅黑" panose="020B0503020204020204" charset="-122"/>
              </a:rPr>
              <a:t>融汇丽笙酒店一楼</a:t>
            </a:r>
            <a:r>
              <a:rPr lang="zh-CN" sz="2200">
                <a:solidFill>
                  <a:schemeClr val="tx1"/>
                </a:solidFill>
                <a:latin typeface="微软雅黑" panose="020B0503020204020204" charset="-122"/>
                <a:ea typeface="微软雅黑" panose="020B0503020204020204" charset="-122"/>
              </a:rPr>
              <a:t>天空</a:t>
            </a:r>
            <a:r>
              <a:rPr sz="2200">
                <a:solidFill>
                  <a:schemeClr val="tx1"/>
                </a:solidFill>
                <a:latin typeface="微软雅黑" panose="020B0503020204020204" charset="-122"/>
                <a:ea typeface="微软雅黑" panose="020B0503020204020204" charset="-122"/>
              </a:rPr>
              <a:t>厅</a:t>
            </a:r>
          </a:p>
        </p:txBody>
      </p:sp>
      <p:grpSp>
        <p:nvGrpSpPr>
          <p:cNvPr id="4" name="组合 3"/>
          <p:cNvGrpSpPr/>
          <p:nvPr/>
        </p:nvGrpSpPr>
        <p:grpSpPr>
          <a:xfrm>
            <a:off x="2526665" y="3938905"/>
            <a:ext cx="12947015" cy="1738630"/>
            <a:chOff x="3350" y="6638"/>
            <a:chExt cx="20389" cy="2738"/>
          </a:xfrm>
        </p:grpSpPr>
        <p:sp>
          <p:nvSpPr>
            <p:cNvPr id="12" name="文本框 11"/>
            <p:cNvSpPr txBox="1"/>
            <p:nvPr/>
          </p:nvSpPr>
          <p:spPr>
            <a:xfrm>
              <a:off x="10651" y="8651"/>
              <a:ext cx="5786" cy="725"/>
            </a:xfrm>
            <a:prstGeom prst="rect">
              <a:avLst/>
            </a:prstGeom>
            <a:noFill/>
          </p:spPr>
          <p:txBody>
            <a:bodyPr wrap="square" rtlCol="0">
              <a:spAutoFit/>
            </a:bodyPr>
            <a:lstStyle/>
            <a:p>
              <a:pPr algn="ctr">
                <a:lnSpc>
                  <a:spcPct val="100000"/>
                </a:lnSpc>
              </a:pPr>
              <a:r>
                <a:rPr lang="en-US" altLang="zh-CN" sz="2400" b="1">
                  <a:solidFill>
                    <a:srgbClr val="7E1AFF"/>
                  </a:solidFill>
                  <a:latin typeface="微软雅黑" panose="020B0503020204020204" charset="-122"/>
                  <a:ea typeface="微软雅黑" panose="020B0503020204020204" charset="-122"/>
                </a:rPr>
                <a:t>Speaker</a:t>
              </a:r>
              <a:r>
                <a:rPr lang="zh-CN" altLang="en-US" sz="2400" b="1">
                  <a:solidFill>
                    <a:srgbClr val="7E1AFF"/>
                  </a:solidFill>
                  <a:latin typeface="微软雅黑" panose="020B0503020204020204" charset="-122"/>
                  <a:ea typeface="微软雅黑" panose="020B0503020204020204" charset="-122"/>
                </a:rPr>
                <a:t>：</a:t>
              </a:r>
              <a:r>
                <a:rPr lang="en-US" altLang="zh-CN" sz="2400" b="1">
                  <a:solidFill>
                    <a:srgbClr val="7E1AFF"/>
                  </a:solidFill>
                  <a:latin typeface="微软雅黑" panose="020B0503020204020204" charset="-122"/>
                  <a:ea typeface="微软雅黑" panose="020B0503020204020204" charset="-122"/>
                </a:rPr>
                <a:t>Yi Zhou</a:t>
              </a:r>
              <a:endParaRPr lang="zh-CN" altLang="en-US" sz="2400" b="1">
                <a:solidFill>
                  <a:srgbClr val="7E1AFF"/>
                </a:solidFill>
                <a:latin typeface="微软雅黑" panose="020B0503020204020204" charset="-122"/>
                <a:ea typeface="微软雅黑" panose="020B0503020204020204" charset="-122"/>
              </a:endParaRPr>
            </a:p>
          </p:txBody>
        </p:sp>
        <p:sp>
          <p:nvSpPr>
            <p:cNvPr id="15" name="文本框 14"/>
            <p:cNvSpPr txBox="1"/>
            <p:nvPr/>
          </p:nvSpPr>
          <p:spPr>
            <a:xfrm>
              <a:off x="3350" y="6638"/>
              <a:ext cx="20389" cy="725"/>
            </a:xfrm>
            <a:prstGeom prst="rect">
              <a:avLst/>
            </a:prstGeom>
            <a:noFill/>
          </p:spPr>
          <p:txBody>
            <a:bodyPr wrap="square" rtlCol="0">
              <a:spAutoFit/>
            </a:bodyPr>
            <a:lstStyle/>
            <a:p>
              <a:pPr algn="ctr">
                <a:lnSpc>
                  <a:spcPct val="100000"/>
                </a:lnSpc>
              </a:pPr>
              <a:r>
                <a:rPr lang="zh-CN" altLang="en-US" sz="2400" b="1">
                  <a:solidFill>
                    <a:schemeClr val="tx1"/>
                  </a:solidFill>
                  <a:latin typeface="微软雅黑" panose="020B0503020204020204" charset="-122"/>
                  <a:ea typeface="微软雅黑" panose="020B0503020204020204" charset="-122"/>
                </a:rPr>
                <a:t>Wenwen Gao, Shangsong Liu, Yi Zhou, Fengjie Wang, Feng Zhou, Min Zhu* </a:t>
              </a:r>
            </a:p>
          </p:txBody>
        </p:sp>
        <p:sp>
          <p:nvSpPr>
            <p:cNvPr id="16" name="文本框 15"/>
            <p:cNvSpPr txBox="1"/>
            <p:nvPr/>
          </p:nvSpPr>
          <p:spPr>
            <a:xfrm>
              <a:off x="10947" y="7637"/>
              <a:ext cx="5146" cy="725"/>
            </a:xfrm>
            <a:prstGeom prst="rect">
              <a:avLst/>
            </a:prstGeom>
            <a:noFill/>
          </p:spPr>
          <p:txBody>
            <a:bodyPr wrap="square" rtlCol="0">
              <a:spAutoFit/>
            </a:bodyPr>
            <a:lstStyle/>
            <a:p>
              <a:pPr algn="ctr">
                <a:lnSpc>
                  <a:spcPct val="100000"/>
                </a:lnSpc>
              </a:pPr>
              <a:r>
                <a:rPr lang="zh-CN" altLang="en-US" sz="2400">
                  <a:solidFill>
                    <a:schemeClr val="tx1"/>
                  </a:solidFill>
                  <a:latin typeface="微软雅黑" panose="020B0503020204020204" charset="-122"/>
                  <a:ea typeface="微软雅黑" panose="020B0503020204020204" charset="-122"/>
                </a:rPr>
                <a:t>Sichuan University</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特邀报告-11"/>
          <p:cNvPicPr>
            <a:picLocks noChangeAspect="1"/>
          </p:cNvPicPr>
          <p:nvPr>
            <p:custDataLst>
              <p:tags r:id="rId1"/>
            </p:custDataLst>
          </p:nvPr>
        </p:nvPicPr>
        <p:blipFill>
          <a:blip r:embed="rId10"/>
          <a:stretch>
            <a:fillRect/>
          </a:stretch>
        </p:blipFill>
        <p:spPr>
          <a:xfrm>
            <a:off x="573405" y="476250"/>
            <a:ext cx="5093335" cy="752475"/>
          </a:xfrm>
          <a:prstGeom prst="rect">
            <a:avLst/>
          </a:prstGeom>
        </p:spPr>
      </p:pic>
      <p:sp>
        <p:nvSpPr>
          <p:cNvPr id="2" name="文本框 1">
            <a:extLst>
              <a:ext uri="{FF2B5EF4-FFF2-40B4-BE49-F238E27FC236}">
                <a16:creationId xmlns:a16="http://schemas.microsoft.com/office/drawing/2014/main" id="{5933C049-FBB5-DD33-09D9-0C3F2EBB5971}"/>
              </a:ext>
            </a:extLst>
          </p:cNvPr>
          <p:cNvSpPr txBox="1"/>
          <p:nvPr>
            <p:custDataLst>
              <p:tags r:id="rId2"/>
            </p:custDataLst>
          </p:nvPr>
        </p:nvSpPr>
        <p:spPr>
          <a:xfrm>
            <a:off x="1729970" y="2843326"/>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BACKGROUND</a:t>
            </a:r>
          </a:p>
        </p:txBody>
      </p:sp>
      <p:sp>
        <p:nvSpPr>
          <p:cNvPr id="3" name="文本框 2">
            <a:extLst>
              <a:ext uri="{FF2B5EF4-FFF2-40B4-BE49-F238E27FC236}">
                <a16:creationId xmlns:a16="http://schemas.microsoft.com/office/drawing/2014/main" id="{BFCFD056-A13D-4319-71C5-B9F7E0424827}"/>
              </a:ext>
            </a:extLst>
          </p:cNvPr>
          <p:cNvSpPr txBox="1"/>
          <p:nvPr>
            <p:custDataLst>
              <p:tags r:id="rId3"/>
            </p:custDataLst>
          </p:nvPr>
        </p:nvSpPr>
        <p:spPr>
          <a:xfrm>
            <a:off x="1729970" y="3569193"/>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SYSTEM </a:t>
            </a:r>
            <a:r>
              <a:rPr lang="en-US" sz="3000" b="1" dirty="0">
                <a:solidFill>
                  <a:schemeClr val="bg1"/>
                </a:solidFill>
                <a:latin typeface="微软雅黑" panose="020B0503020204020204" charset="-122"/>
                <a:ea typeface="微软雅黑" panose="020B0503020204020204" charset="-122"/>
              </a:rPr>
              <a:t>OVERVIEW</a:t>
            </a:r>
            <a:endParaRPr sz="3000" b="1" dirty="0">
              <a:solidFill>
                <a:schemeClr val="bg1"/>
              </a:solidFill>
              <a:latin typeface="微软雅黑" panose="020B0503020204020204" charset="-122"/>
              <a:ea typeface="微软雅黑" panose="020B0503020204020204" charset="-122"/>
            </a:endParaRPr>
          </a:p>
        </p:txBody>
      </p:sp>
      <p:sp>
        <p:nvSpPr>
          <p:cNvPr id="4" name="文本框 3">
            <a:extLst>
              <a:ext uri="{FF2B5EF4-FFF2-40B4-BE49-F238E27FC236}">
                <a16:creationId xmlns:a16="http://schemas.microsoft.com/office/drawing/2014/main" id="{45BC018F-5060-F7AF-29BF-E733F8D07BEC}"/>
              </a:ext>
            </a:extLst>
          </p:cNvPr>
          <p:cNvSpPr txBox="1"/>
          <p:nvPr>
            <p:custDataLst>
              <p:tags r:id="rId4"/>
            </p:custDataLst>
          </p:nvPr>
        </p:nvSpPr>
        <p:spPr>
          <a:xfrm>
            <a:off x="1729970" y="4295060"/>
            <a:ext cx="4301490" cy="553085"/>
          </a:xfrm>
          <a:prstGeom prst="rect">
            <a:avLst/>
          </a:prstGeom>
          <a:noFill/>
        </p:spPr>
        <p:txBody>
          <a:bodyPr wrap="square" rtlCol="0">
            <a:spAutoFit/>
          </a:bodyPr>
          <a:lstStyle/>
          <a:p>
            <a:pPr>
              <a:lnSpc>
                <a:spcPct val="100000"/>
              </a:lnSpc>
            </a:pPr>
            <a:r>
              <a:rPr sz="3000" b="1" dirty="0">
                <a:solidFill>
                  <a:srgbClr val="21D191"/>
                </a:solidFill>
                <a:latin typeface="微软雅黑" panose="020B0503020204020204" charset="-122"/>
                <a:ea typeface="微软雅黑" panose="020B0503020204020204" charset="-122"/>
              </a:rPr>
              <a:t>VISUALIZATION</a:t>
            </a:r>
          </a:p>
        </p:txBody>
      </p:sp>
      <p:sp>
        <p:nvSpPr>
          <p:cNvPr id="5" name="文本框 4">
            <a:extLst>
              <a:ext uri="{FF2B5EF4-FFF2-40B4-BE49-F238E27FC236}">
                <a16:creationId xmlns:a16="http://schemas.microsoft.com/office/drawing/2014/main" id="{E88675DE-1AD6-69F5-5376-918F3F02F076}"/>
              </a:ext>
            </a:extLst>
          </p:cNvPr>
          <p:cNvSpPr txBox="1"/>
          <p:nvPr>
            <p:custDataLst>
              <p:tags r:id="rId5"/>
            </p:custDataLst>
          </p:nvPr>
        </p:nvSpPr>
        <p:spPr>
          <a:xfrm>
            <a:off x="1729970" y="5020927"/>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EVALUATION</a:t>
            </a:r>
          </a:p>
        </p:txBody>
      </p:sp>
      <p:sp>
        <p:nvSpPr>
          <p:cNvPr id="8" name="文本框 7">
            <a:extLst>
              <a:ext uri="{FF2B5EF4-FFF2-40B4-BE49-F238E27FC236}">
                <a16:creationId xmlns:a16="http://schemas.microsoft.com/office/drawing/2014/main" id="{67C9CB9F-55E9-6464-6481-F06CF3959C7C}"/>
              </a:ext>
            </a:extLst>
          </p:cNvPr>
          <p:cNvSpPr txBox="1"/>
          <p:nvPr>
            <p:custDataLst>
              <p:tags r:id="rId6"/>
            </p:custDataLst>
          </p:nvPr>
        </p:nvSpPr>
        <p:spPr>
          <a:xfrm>
            <a:off x="1729970" y="5746794"/>
            <a:ext cx="4301490" cy="553085"/>
          </a:xfrm>
          <a:prstGeom prst="rect">
            <a:avLst/>
          </a:prstGeom>
          <a:noFill/>
        </p:spPr>
        <p:txBody>
          <a:bodyPr wrap="square" rtlCol="0">
            <a:spAutoFit/>
          </a:bodyPr>
          <a:lstStyle/>
          <a:p>
            <a:pPr>
              <a:lnSpc>
                <a:spcPct val="100000"/>
              </a:lnSpc>
            </a:pPr>
            <a:r>
              <a:rPr lang="en-US" sz="3000" b="1" dirty="0">
                <a:solidFill>
                  <a:schemeClr val="bg1"/>
                </a:solidFill>
                <a:latin typeface="微软雅黑" panose="020B0503020204020204" charset="-122"/>
                <a:ea typeface="微软雅黑" panose="020B0503020204020204" charset="-122"/>
              </a:rPr>
              <a:t>CONCLUSION</a:t>
            </a:r>
            <a:endParaRPr sz="3000" b="1" dirty="0">
              <a:solidFill>
                <a:schemeClr val="bg1"/>
              </a:solidFill>
              <a:latin typeface="微软雅黑" panose="020B0503020204020204" charset="-122"/>
              <a:ea typeface="微软雅黑" panose="020B0503020204020204" charset="-122"/>
            </a:endParaRPr>
          </a:p>
        </p:txBody>
      </p:sp>
      <p:sp>
        <p:nvSpPr>
          <p:cNvPr id="13" name="文本框 12">
            <a:extLst>
              <a:ext uri="{FF2B5EF4-FFF2-40B4-BE49-F238E27FC236}">
                <a16:creationId xmlns:a16="http://schemas.microsoft.com/office/drawing/2014/main" id="{25D37B84-FA12-5ED1-8D61-71E2D148B4F3}"/>
              </a:ext>
            </a:extLst>
          </p:cNvPr>
          <p:cNvSpPr txBox="1"/>
          <p:nvPr>
            <p:custDataLst>
              <p:tags r:id="rId7"/>
            </p:custDataLst>
          </p:nvPr>
        </p:nvSpPr>
        <p:spPr>
          <a:xfrm>
            <a:off x="1640030" y="1745679"/>
            <a:ext cx="4398247" cy="829945"/>
          </a:xfrm>
          <a:prstGeom prst="rect">
            <a:avLst/>
          </a:prstGeom>
          <a:noFill/>
        </p:spPr>
        <p:txBody>
          <a:bodyPr wrap="square" rtlCol="0">
            <a:spAutoFit/>
          </a:bodyPr>
          <a:lstStyle/>
          <a:p>
            <a:pPr>
              <a:lnSpc>
                <a:spcPct val="100000"/>
              </a:lnSpc>
            </a:pPr>
            <a:r>
              <a:rPr lang="zh-CN" altLang="en-US" sz="4800" b="1" dirty="0">
                <a:solidFill>
                  <a:schemeClr val="bg1"/>
                </a:solidFill>
                <a:latin typeface="微软雅黑" panose="020B0503020204020204" charset="-122"/>
                <a:ea typeface="微软雅黑" panose="020B0503020204020204" charset="-122"/>
              </a:rPr>
              <a:t>CONTENTS</a:t>
            </a:r>
          </a:p>
        </p:txBody>
      </p:sp>
    </p:spTree>
    <p:extLst>
      <p:ext uri="{BB962C8B-B14F-4D97-AF65-F5344CB8AC3E}">
        <p14:creationId xmlns:p14="http://schemas.microsoft.com/office/powerpoint/2010/main" val="14548567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BCF74F7E-8F22-11E0-8A6A-7AE06EF9DE7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972175" y="1010915"/>
            <a:ext cx="11582400" cy="5872369"/>
          </a:xfrm>
          <a:prstGeom prst="rect">
            <a:avLst/>
          </a:prstGeom>
        </p:spPr>
      </p:pic>
      <p:sp>
        <p:nvSpPr>
          <p:cNvPr id="19" name="文本框 18"/>
          <p:cNvSpPr txBox="1"/>
          <p:nvPr>
            <p:custDataLst>
              <p:tags r:id="rId1"/>
            </p:custDataLst>
          </p:nvPr>
        </p:nvSpPr>
        <p:spPr>
          <a:xfrm>
            <a:off x="803593" y="1281430"/>
            <a:ext cx="11946255" cy="829945"/>
          </a:xfrm>
          <a:prstGeom prst="rect">
            <a:avLst/>
          </a:prstGeom>
          <a:noFill/>
        </p:spPr>
        <p:txBody>
          <a:bodyPr wrap="square" rtlCol="0">
            <a:spAutoFit/>
          </a:bodyPr>
          <a:lstStyle/>
          <a:p>
            <a:pPr>
              <a:lnSpc>
                <a:spcPct val="100000"/>
              </a:lnSpc>
            </a:pPr>
            <a:r>
              <a:rPr lang="en-US" sz="4800" b="1" dirty="0">
                <a:latin typeface="微软雅黑" panose="020B0503020204020204" charset="-122"/>
                <a:ea typeface="微软雅黑" panose="020B0503020204020204" charset="-122"/>
              </a:rPr>
              <a:t>VISUALIZATION</a:t>
            </a:r>
          </a:p>
        </p:txBody>
      </p:sp>
      <p:sp>
        <p:nvSpPr>
          <p:cNvPr id="5" name="文本框 4">
            <a:extLst>
              <a:ext uri="{FF2B5EF4-FFF2-40B4-BE49-F238E27FC236}">
                <a16:creationId xmlns:a16="http://schemas.microsoft.com/office/drawing/2014/main" id="{039946BE-D593-B483-39A3-6245E8693B68}"/>
              </a:ext>
            </a:extLst>
          </p:cNvPr>
          <p:cNvSpPr txBox="1"/>
          <p:nvPr/>
        </p:nvSpPr>
        <p:spPr>
          <a:xfrm>
            <a:off x="803593" y="2641677"/>
            <a:ext cx="4858638" cy="2970685"/>
          </a:xfrm>
          <a:prstGeom prst="rect">
            <a:avLst/>
          </a:prstGeom>
          <a:noFill/>
        </p:spPr>
        <p:txBody>
          <a:bodyPr wrap="none" rtlCol="0">
            <a:spAutoFit/>
          </a:bodyPr>
          <a:lstStyle/>
          <a:p>
            <a:pPr>
              <a:lnSpc>
                <a:spcPct val="150000"/>
              </a:lnSpc>
            </a:pPr>
            <a:r>
              <a:rPr lang="en-US" altLang="zh-CN" sz="3200" b="1" dirty="0"/>
              <a:t>A</a:t>
            </a:r>
            <a:r>
              <a:rPr lang="en-US" altLang="zh-CN" sz="3200" dirty="0"/>
              <a:t>: Control Panel</a:t>
            </a:r>
          </a:p>
          <a:p>
            <a:pPr>
              <a:lnSpc>
                <a:spcPct val="150000"/>
              </a:lnSpc>
            </a:pPr>
            <a:r>
              <a:rPr lang="en-US" altLang="zh-CN" sz="3200" b="1" dirty="0"/>
              <a:t>B, C, D</a:t>
            </a:r>
            <a:r>
              <a:rPr lang="en-US" altLang="zh-CN" sz="3200" dirty="0"/>
              <a:t>: Instance-level Views</a:t>
            </a:r>
          </a:p>
          <a:p>
            <a:pPr>
              <a:lnSpc>
                <a:spcPct val="150000"/>
              </a:lnSpc>
            </a:pPr>
            <a:r>
              <a:rPr lang="en-US" altLang="zh-CN" sz="3200" b="1" dirty="0"/>
              <a:t>G, H</a:t>
            </a:r>
            <a:r>
              <a:rPr lang="en-US" altLang="zh-CN" sz="3200" dirty="0"/>
              <a:t>: Feature-level Views</a:t>
            </a:r>
          </a:p>
          <a:p>
            <a:pPr>
              <a:lnSpc>
                <a:spcPct val="150000"/>
              </a:lnSpc>
            </a:pPr>
            <a:r>
              <a:rPr lang="en-US" altLang="zh-CN" sz="3200" b="1" dirty="0"/>
              <a:t>E, F</a:t>
            </a:r>
            <a:r>
              <a:rPr lang="en-US" altLang="zh-CN" sz="3200" dirty="0"/>
              <a:t>: Model-level Views</a:t>
            </a:r>
            <a:endParaRPr lang="zh-CN" altLang="en-US" sz="3200" dirty="0"/>
          </a:p>
        </p:txBody>
      </p:sp>
      <p:sp>
        <p:nvSpPr>
          <p:cNvPr id="6" name="矩形 5">
            <a:extLst>
              <a:ext uri="{FF2B5EF4-FFF2-40B4-BE49-F238E27FC236}">
                <a16:creationId xmlns:a16="http://schemas.microsoft.com/office/drawing/2014/main" id="{3408A7D9-3523-B4E1-15DE-77E8C098D3CE}"/>
              </a:ext>
            </a:extLst>
          </p:cNvPr>
          <p:cNvSpPr/>
          <p:nvPr>
            <p:custDataLst>
              <p:tags r:id="rId2"/>
            </p:custDataLst>
          </p:nvPr>
        </p:nvSpPr>
        <p:spPr>
          <a:xfrm>
            <a:off x="5972175" y="942975"/>
            <a:ext cx="2905125" cy="1352550"/>
          </a:xfrm>
          <a:prstGeom prst="rect">
            <a:avLst/>
          </a:prstGeom>
          <a:noFill/>
          <a:ln w="38100">
            <a:solidFill>
              <a:srgbClr val="7E1A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L 形 6">
            <a:extLst>
              <a:ext uri="{FF2B5EF4-FFF2-40B4-BE49-F238E27FC236}">
                <a16:creationId xmlns:a16="http://schemas.microsoft.com/office/drawing/2014/main" id="{520B2913-DC01-D4EE-1A5D-D9913963BACB}"/>
              </a:ext>
            </a:extLst>
          </p:cNvPr>
          <p:cNvSpPr/>
          <p:nvPr/>
        </p:nvSpPr>
        <p:spPr>
          <a:xfrm>
            <a:off x="5972175" y="2295524"/>
            <a:ext cx="9220200" cy="4587759"/>
          </a:xfrm>
          <a:prstGeom prst="corner">
            <a:avLst>
              <a:gd name="adj1" fmla="val 40901"/>
              <a:gd name="adj2" fmla="val 63075"/>
            </a:avLst>
          </a:prstGeom>
          <a:noFill/>
          <a:ln w="38100">
            <a:solidFill>
              <a:srgbClr val="7E1A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a:extLst>
              <a:ext uri="{FF2B5EF4-FFF2-40B4-BE49-F238E27FC236}">
                <a16:creationId xmlns:a16="http://schemas.microsoft.com/office/drawing/2014/main" id="{E17E532E-05DC-F05E-F316-95BF1ED29D83}"/>
              </a:ext>
            </a:extLst>
          </p:cNvPr>
          <p:cNvSpPr/>
          <p:nvPr>
            <p:custDataLst>
              <p:tags r:id="rId3"/>
            </p:custDataLst>
          </p:nvPr>
        </p:nvSpPr>
        <p:spPr>
          <a:xfrm>
            <a:off x="15192375" y="942974"/>
            <a:ext cx="2362200" cy="5940309"/>
          </a:xfrm>
          <a:prstGeom prst="rect">
            <a:avLst/>
          </a:prstGeom>
          <a:noFill/>
          <a:ln w="38100">
            <a:solidFill>
              <a:srgbClr val="7E1A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a:extLst>
              <a:ext uri="{FF2B5EF4-FFF2-40B4-BE49-F238E27FC236}">
                <a16:creationId xmlns:a16="http://schemas.microsoft.com/office/drawing/2014/main" id="{B77CCF26-9487-0D73-1F01-67A0BDA7E7CA}"/>
              </a:ext>
            </a:extLst>
          </p:cNvPr>
          <p:cNvSpPr/>
          <p:nvPr>
            <p:custDataLst>
              <p:tags r:id="rId4"/>
            </p:custDataLst>
          </p:nvPr>
        </p:nvSpPr>
        <p:spPr>
          <a:xfrm>
            <a:off x="8877300" y="942975"/>
            <a:ext cx="6315075" cy="4038600"/>
          </a:xfrm>
          <a:prstGeom prst="rect">
            <a:avLst/>
          </a:prstGeom>
          <a:noFill/>
          <a:ln w="38100">
            <a:solidFill>
              <a:srgbClr val="7E1A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1803486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xit" presetSubtype="4" fill="hold" grpId="1" nodeType="clickEffect">
                                  <p:stCondLst>
                                    <p:cond delay="0"/>
                                  </p:stCondLst>
                                  <p:childTnLst>
                                    <p:animEffect transition="out" filter="wipe(down)">
                                      <p:cBhvr>
                                        <p:cTn id="11" dur="500"/>
                                        <p:tgtEl>
                                          <p:spTgt spid="6"/>
                                        </p:tgtEl>
                                      </p:cBhvr>
                                    </p:animEffect>
                                    <p:set>
                                      <p:cBhvr>
                                        <p:cTn id="12" dur="1" fill="hold">
                                          <p:stCondLst>
                                            <p:cond delay="499"/>
                                          </p:stCondLst>
                                        </p:cTn>
                                        <p:tgtEl>
                                          <p:spTgt spid="6"/>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inVertic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xit" presetSubtype="21" fill="hold" grpId="1" nodeType="clickEffect">
                                  <p:stCondLst>
                                    <p:cond delay="0"/>
                                  </p:stCondLst>
                                  <p:childTnLst>
                                    <p:animEffect transition="out" filter="barn(inVertical)">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barn(inVertical)">
                                      <p:cBhvr>
                                        <p:cTn id="27" dur="500"/>
                                        <p:tgtEl>
                                          <p:spTgt spid="9"/>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xit" presetSubtype="4" fill="hold" grpId="1" nodeType="clickEffect">
                                  <p:stCondLst>
                                    <p:cond delay="0"/>
                                  </p:stCondLst>
                                  <p:childTnLst>
                                    <p:animEffect transition="out" filter="wipe(down)">
                                      <p:cBhvr>
                                        <p:cTn id="31" dur="500"/>
                                        <p:tgtEl>
                                          <p:spTgt spid="9"/>
                                        </p:tgtEl>
                                      </p:cBhvr>
                                    </p:animEffect>
                                    <p:set>
                                      <p:cBhvr>
                                        <p:cTn id="32" dur="1" fill="hold">
                                          <p:stCondLst>
                                            <p:cond delay="499"/>
                                          </p:stCondLst>
                                        </p:cTn>
                                        <p:tgtEl>
                                          <p:spTgt spid="9"/>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barn(inVertical)">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xit" presetSubtype="4" fill="hold" grpId="1" nodeType="clickEffect">
                                  <p:stCondLst>
                                    <p:cond delay="0"/>
                                  </p:stCondLst>
                                  <p:childTnLst>
                                    <p:animEffect transition="out" filter="wipe(down)">
                                      <p:cBhvr>
                                        <p:cTn id="41" dur="500"/>
                                        <p:tgtEl>
                                          <p:spTgt spid="10"/>
                                        </p:tgtEl>
                                      </p:cBhvr>
                                    </p:animEffect>
                                    <p:set>
                                      <p:cBhvr>
                                        <p:cTn id="42" dur="1" fill="hold">
                                          <p:stCondLst>
                                            <p:cond delay="499"/>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animBg="1"/>
      <p:bldP spid="6" grpId="1" bldLvl="0" animBg="1"/>
      <p:bldP spid="7" grpId="0" animBg="1"/>
      <p:bldP spid="7" grpId="1" animBg="1"/>
      <p:bldP spid="9" grpId="0" bldLvl="0" animBg="1"/>
      <p:bldP spid="9" grpId="1" bldLvl="0" animBg="1"/>
      <p:bldP spid="10" grpId="0" bldLvl="0" animBg="1"/>
      <p:bldP spid="10" grpId="1"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custDataLst>
              <p:tags r:id="rId1"/>
            </p:custDataLst>
          </p:nvPr>
        </p:nvSpPr>
        <p:spPr>
          <a:xfrm>
            <a:off x="803593" y="1281430"/>
            <a:ext cx="11946255" cy="829945"/>
          </a:xfrm>
          <a:prstGeom prst="rect">
            <a:avLst/>
          </a:prstGeom>
          <a:noFill/>
        </p:spPr>
        <p:txBody>
          <a:bodyPr wrap="square" rtlCol="0">
            <a:spAutoFit/>
          </a:bodyPr>
          <a:lstStyle/>
          <a:p>
            <a:pPr>
              <a:lnSpc>
                <a:spcPct val="100000"/>
              </a:lnSpc>
            </a:pPr>
            <a:r>
              <a:rPr lang="en-US" sz="4800" b="1" dirty="0">
                <a:latin typeface="微软雅黑" panose="020B0503020204020204" charset="-122"/>
                <a:ea typeface="微软雅黑" panose="020B0503020204020204" charset="-122"/>
              </a:rPr>
              <a:t>VISUALIZATION</a:t>
            </a:r>
          </a:p>
        </p:txBody>
      </p:sp>
      <p:sp>
        <p:nvSpPr>
          <p:cNvPr id="5" name="文本框 4">
            <a:extLst>
              <a:ext uri="{FF2B5EF4-FFF2-40B4-BE49-F238E27FC236}">
                <a16:creationId xmlns:a16="http://schemas.microsoft.com/office/drawing/2014/main" id="{039946BE-D593-B483-39A3-6245E8693B68}"/>
              </a:ext>
            </a:extLst>
          </p:cNvPr>
          <p:cNvSpPr txBox="1"/>
          <p:nvPr/>
        </p:nvSpPr>
        <p:spPr>
          <a:xfrm>
            <a:off x="803593" y="2111375"/>
            <a:ext cx="4948984" cy="754694"/>
          </a:xfrm>
          <a:prstGeom prst="rect">
            <a:avLst/>
          </a:prstGeom>
          <a:noFill/>
        </p:spPr>
        <p:txBody>
          <a:bodyPr wrap="none" rtlCol="0">
            <a:spAutoFit/>
          </a:bodyPr>
          <a:lstStyle/>
          <a:p>
            <a:pPr>
              <a:lnSpc>
                <a:spcPct val="150000"/>
              </a:lnSpc>
            </a:pPr>
            <a:r>
              <a:rPr lang="en-US" altLang="zh-CN" sz="3200" b="1" dirty="0"/>
              <a:t>B, C, D</a:t>
            </a:r>
            <a:r>
              <a:rPr lang="en-US" altLang="zh-CN" sz="3200" dirty="0"/>
              <a:t>: </a:t>
            </a:r>
            <a:r>
              <a:rPr lang="en-US" altLang="zh-CN" sz="3200" b="1" dirty="0"/>
              <a:t>Instance-level Views</a:t>
            </a:r>
          </a:p>
        </p:txBody>
      </p:sp>
      <p:sp>
        <p:nvSpPr>
          <p:cNvPr id="8" name="文本框 7">
            <a:extLst>
              <a:ext uri="{FF2B5EF4-FFF2-40B4-BE49-F238E27FC236}">
                <a16:creationId xmlns:a16="http://schemas.microsoft.com/office/drawing/2014/main" id="{E147B651-3ABA-3D64-3011-41855E03241A}"/>
              </a:ext>
            </a:extLst>
          </p:cNvPr>
          <p:cNvSpPr txBox="1"/>
          <p:nvPr/>
        </p:nvSpPr>
        <p:spPr>
          <a:xfrm>
            <a:off x="803592" y="2973790"/>
            <a:ext cx="6530657" cy="3160224"/>
          </a:xfrm>
          <a:prstGeom prst="rect">
            <a:avLst/>
          </a:prstGeom>
          <a:noFill/>
        </p:spPr>
        <p:txBody>
          <a:bodyPr wrap="square" rtlCol="0">
            <a:spAutoFit/>
          </a:bodyPr>
          <a:lstStyle/>
          <a:p>
            <a:pPr>
              <a:lnSpc>
                <a:spcPct val="120000"/>
              </a:lnSpc>
            </a:pPr>
            <a:r>
              <a:rPr lang="en-US" altLang="zh-CN" sz="2800" dirty="0"/>
              <a:t>Hexagonal </a:t>
            </a:r>
            <a:r>
              <a:rPr lang="en-US" altLang="zh-CN" sz="2800" dirty="0" err="1"/>
              <a:t>bining</a:t>
            </a:r>
            <a:r>
              <a:rPr lang="en-US" altLang="zh-CN" sz="2800" dirty="0"/>
              <a:t>: </a:t>
            </a:r>
            <a:r>
              <a:rPr lang="en-US" altLang="zh-CN" sz="2800" b="1" dirty="0"/>
              <a:t>Data Overview</a:t>
            </a:r>
          </a:p>
          <a:p>
            <a:pPr marL="457200" indent="-457200">
              <a:lnSpc>
                <a:spcPct val="120000"/>
              </a:lnSpc>
              <a:buFont typeface="Arial" panose="020B0604020202020204" pitchFamily="34" charset="0"/>
              <a:buChar char="•"/>
            </a:pPr>
            <a:r>
              <a:rPr lang="en-US" altLang="zh-CN" sz="2800" dirty="0"/>
              <a:t>uses hexagons to aggregate similar data samples that fall within its boundaries after dimensionality reduction by </a:t>
            </a:r>
            <a:r>
              <a:rPr lang="en-US" altLang="zh-CN" sz="2800" b="1" dirty="0"/>
              <a:t>UMAP</a:t>
            </a:r>
          </a:p>
          <a:p>
            <a:pPr>
              <a:lnSpc>
                <a:spcPct val="120000"/>
              </a:lnSpc>
            </a:pPr>
            <a:r>
              <a:rPr lang="en-US" altLang="zh-CN" sz="2800" dirty="0"/>
              <a:t>Rose charts: </a:t>
            </a:r>
            <a:r>
              <a:rPr lang="en-US" altLang="zh-CN" sz="2800" b="1" dirty="0"/>
              <a:t>Data Statistics</a:t>
            </a:r>
          </a:p>
          <a:p>
            <a:pPr>
              <a:lnSpc>
                <a:spcPct val="120000"/>
              </a:lnSpc>
            </a:pPr>
            <a:r>
              <a:rPr lang="en-US" altLang="zh-CN" sz="2800" dirty="0"/>
              <a:t>Table: </a:t>
            </a:r>
            <a:r>
              <a:rPr lang="en-US" altLang="zh-CN" sz="2800" b="1" dirty="0"/>
              <a:t>Data Details</a:t>
            </a:r>
            <a:endParaRPr lang="zh-CN" altLang="en-US" sz="2800" b="1" dirty="0"/>
          </a:p>
        </p:txBody>
      </p:sp>
      <p:grpSp>
        <p:nvGrpSpPr>
          <p:cNvPr id="14" name="组合 13">
            <a:extLst>
              <a:ext uri="{FF2B5EF4-FFF2-40B4-BE49-F238E27FC236}">
                <a16:creationId xmlns:a16="http://schemas.microsoft.com/office/drawing/2014/main" id="{AB888187-9166-F090-6F23-26BF04975CB8}"/>
              </a:ext>
            </a:extLst>
          </p:cNvPr>
          <p:cNvGrpSpPr/>
          <p:nvPr/>
        </p:nvGrpSpPr>
        <p:grpSpPr>
          <a:xfrm>
            <a:off x="7522986" y="1030823"/>
            <a:ext cx="9593439" cy="4887060"/>
            <a:chOff x="6540845" y="1696402"/>
            <a:chExt cx="9752811" cy="5076204"/>
          </a:xfrm>
        </p:grpSpPr>
        <p:pic>
          <p:nvPicPr>
            <p:cNvPr id="3" name="图片 2">
              <a:extLst>
                <a:ext uri="{FF2B5EF4-FFF2-40B4-BE49-F238E27FC236}">
                  <a16:creationId xmlns:a16="http://schemas.microsoft.com/office/drawing/2014/main" id="{E103C34B-7899-95DD-0114-8E0EF63D3A2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40845" y="1696402"/>
              <a:ext cx="9752811" cy="5076204"/>
            </a:xfrm>
            <a:prstGeom prst="rect">
              <a:avLst/>
            </a:prstGeom>
          </p:spPr>
        </p:pic>
        <p:sp>
          <p:nvSpPr>
            <p:cNvPr id="11" name="矩形 10">
              <a:extLst>
                <a:ext uri="{FF2B5EF4-FFF2-40B4-BE49-F238E27FC236}">
                  <a16:creationId xmlns:a16="http://schemas.microsoft.com/office/drawing/2014/main" id="{1ABF9386-3B76-BFB2-DC47-143F84C8AE05}"/>
                </a:ext>
              </a:extLst>
            </p:cNvPr>
            <p:cNvSpPr/>
            <p:nvPr/>
          </p:nvSpPr>
          <p:spPr>
            <a:xfrm>
              <a:off x="13192125" y="3914340"/>
              <a:ext cx="695325" cy="34333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12" name="矩形 11">
              <a:extLst>
                <a:ext uri="{FF2B5EF4-FFF2-40B4-BE49-F238E27FC236}">
                  <a16:creationId xmlns:a16="http://schemas.microsoft.com/office/drawing/2014/main" id="{22CB8428-3DE7-B9C9-94D2-78833169F9F3}"/>
                </a:ext>
              </a:extLst>
            </p:cNvPr>
            <p:cNvSpPr/>
            <p:nvPr/>
          </p:nvSpPr>
          <p:spPr>
            <a:xfrm>
              <a:off x="13087350" y="6408027"/>
              <a:ext cx="695325" cy="364579"/>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990E76CC-5273-7072-6C5D-6B68D33FDFBA}"/>
                </a:ext>
              </a:extLst>
            </p:cNvPr>
            <p:cNvSpPr/>
            <p:nvPr/>
          </p:nvSpPr>
          <p:spPr>
            <a:xfrm>
              <a:off x="8304212" y="6529553"/>
              <a:ext cx="695325" cy="243053"/>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zh-CN" altLang="en-US"/>
            </a:p>
          </p:txBody>
        </p:sp>
      </p:grpSp>
      <p:pic>
        <p:nvPicPr>
          <p:cNvPr id="16" name="图片 15">
            <a:extLst>
              <a:ext uri="{FF2B5EF4-FFF2-40B4-BE49-F238E27FC236}">
                <a16:creationId xmlns:a16="http://schemas.microsoft.com/office/drawing/2014/main" id="{55F057BF-78A3-4442-78B9-3AD180DA3B01}"/>
              </a:ext>
            </a:extLst>
          </p:cNvPr>
          <p:cNvPicPr>
            <a:picLocks noChangeAspect="1"/>
          </p:cNvPicPr>
          <p:nvPr/>
        </p:nvPicPr>
        <p:blipFill rotWithShape="1">
          <a:blip r:embed="rId5">
            <a:extLst>
              <a:ext uri="{28A0092B-C50C-407E-A947-70E740481C1C}">
                <a14:useLocalDpi xmlns:a14="http://schemas.microsoft.com/office/drawing/2010/main" val="0"/>
              </a:ext>
            </a:extLst>
          </a:blip>
          <a:srcRect t="52790" b="27893"/>
          <a:stretch/>
        </p:blipFill>
        <p:spPr>
          <a:xfrm>
            <a:off x="7522986" y="5683886"/>
            <a:ext cx="9593439" cy="1238553"/>
          </a:xfrm>
          <a:prstGeom prst="rect">
            <a:avLst/>
          </a:prstGeom>
        </p:spPr>
      </p:pic>
      <p:sp>
        <p:nvSpPr>
          <p:cNvPr id="17" name="椭圆 16">
            <a:extLst>
              <a:ext uri="{FF2B5EF4-FFF2-40B4-BE49-F238E27FC236}">
                <a16:creationId xmlns:a16="http://schemas.microsoft.com/office/drawing/2014/main" id="{E7C9F5AB-E0B7-C21C-5441-70357F1F9991}"/>
              </a:ext>
            </a:extLst>
          </p:cNvPr>
          <p:cNvSpPr/>
          <p:nvPr/>
        </p:nvSpPr>
        <p:spPr>
          <a:xfrm>
            <a:off x="6946986" y="1030823"/>
            <a:ext cx="576000" cy="576000"/>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t>B</a:t>
            </a:r>
            <a:endParaRPr lang="zh-CN" altLang="en-US" sz="2800" b="1" dirty="0"/>
          </a:p>
        </p:txBody>
      </p:sp>
      <p:sp>
        <p:nvSpPr>
          <p:cNvPr id="18" name="椭圆 17">
            <a:extLst>
              <a:ext uri="{FF2B5EF4-FFF2-40B4-BE49-F238E27FC236}">
                <a16:creationId xmlns:a16="http://schemas.microsoft.com/office/drawing/2014/main" id="{4C8430CC-6EEE-DCCE-10CA-0A398B592C24}"/>
              </a:ext>
            </a:extLst>
          </p:cNvPr>
          <p:cNvSpPr/>
          <p:nvPr/>
        </p:nvSpPr>
        <p:spPr>
          <a:xfrm>
            <a:off x="11982316" y="993430"/>
            <a:ext cx="576000" cy="576000"/>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t>C</a:t>
            </a:r>
            <a:endParaRPr lang="zh-CN" altLang="en-US" sz="2800" b="1" dirty="0"/>
          </a:p>
        </p:txBody>
      </p:sp>
      <p:sp>
        <p:nvSpPr>
          <p:cNvPr id="20" name="椭圆 19">
            <a:extLst>
              <a:ext uri="{FF2B5EF4-FFF2-40B4-BE49-F238E27FC236}">
                <a16:creationId xmlns:a16="http://schemas.microsoft.com/office/drawing/2014/main" id="{E7C9F5AB-E0B7-C21C-5441-70357F1F9991}"/>
              </a:ext>
            </a:extLst>
          </p:cNvPr>
          <p:cNvSpPr/>
          <p:nvPr/>
        </p:nvSpPr>
        <p:spPr>
          <a:xfrm>
            <a:off x="6945398" y="5614095"/>
            <a:ext cx="576000" cy="576000"/>
          </a:xfrm>
          <a:prstGeom prst="ellipse">
            <a:avLst/>
          </a:prstGeom>
          <a:solidFill>
            <a:schemeClr val="accent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r>
              <a:rPr lang="en-US" altLang="zh-CN" sz="2800" b="1" dirty="0"/>
              <a:t>D</a:t>
            </a:r>
            <a:endParaRPr lang="zh-CN" altLang="en-US" sz="2800" b="1" dirty="0"/>
          </a:p>
        </p:txBody>
      </p:sp>
    </p:spTree>
    <p:extLst>
      <p:ext uri="{BB962C8B-B14F-4D97-AF65-F5344CB8AC3E}">
        <p14:creationId xmlns:p14="http://schemas.microsoft.com/office/powerpoint/2010/main" val="23660735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custDataLst>
              <p:tags r:id="rId1"/>
            </p:custDataLst>
          </p:nvPr>
        </p:nvSpPr>
        <p:spPr>
          <a:xfrm>
            <a:off x="803593" y="1281430"/>
            <a:ext cx="11946255" cy="829945"/>
          </a:xfrm>
          <a:prstGeom prst="rect">
            <a:avLst/>
          </a:prstGeom>
          <a:noFill/>
        </p:spPr>
        <p:txBody>
          <a:bodyPr wrap="square" rtlCol="0">
            <a:spAutoFit/>
          </a:bodyPr>
          <a:lstStyle/>
          <a:p>
            <a:pPr>
              <a:lnSpc>
                <a:spcPct val="100000"/>
              </a:lnSpc>
            </a:pPr>
            <a:r>
              <a:rPr lang="en-US" sz="4800" b="1" dirty="0">
                <a:latin typeface="微软雅黑" panose="020B0503020204020204" charset="-122"/>
                <a:ea typeface="微软雅黑" panose="020B0503020204020204" charset="-122"/>
              </a:rPr>
              <a:t>VISUALIZATION</a:t>
            </a:r>
          </a:p>
        </p:txBody>
      </p:sp>
      <p:sp>
        <p:nvSpPr>
          <p:cNvPr id="5" name="文本框 4">
            <a:extLst>
              <a:ext uri="{FF2B5EF4-FFF2-40B4-BE49-F238E27FC236}">
                <a16:creationId xmlns:a16="http://schemas.microsoft.com/office/drawing/2014/main" id="{039946BE-D593-B483-39A3-6245E8693B68}"/>
              </a:ext>
            </a:extLst>
          </p:cNvPr>
          <p:cNvSpPr txBox="1"/>
          <p:nvPr/>
        </p:nvSpPr>
        <p:spPr>
          <a:xfrm>
            <a:off x="803593" y="2111375"/>
            <a:ext cx="4443076" cy="754694"/>
          </a:xfrm>
          <a:prstGeom prst="rect">
            <a:avLst/>
          </a:prstGeom>
          <a:noFill/>
        </p:spPr>
        <p:txBody>
          <a:bodyPr wrap="none" rtlCol="0">
            <a:spAutoFit/>
          </a:bodyPr>
          <a:lstStyle/>
          <a:p>
            <a:pPr>
              <a:lnSpc>
                <a:spcPct val="150000"/>
              </a:lnSpc>
            </a:pPr>
            <a:r>
              <a:rPr lang="en-US" altLang="zh-CN" sz="3200" b="1" dirty="0"/>
              <a:t>G, H</a:t>
            </a:r>
            <a:r>
              <a:rPr lang="en-US" altLang="zh-CN" sz="3200" dirty="0"/>
              <a:t>: </a:t>
            </a:r>
            <a:r>
              <a:rPr lang="en-US" altLang="zh-CN" sz="3200" b="1" dirty="0"/>
              <a:t>Feature-level Views</a:t>
            </a:r>
          </a:p>
        </p:txBody>
      </p:sp>
      <p:sp>
        <p:nvSpPr>
          <p:cNvPr id="8" name="文本框 7">
            <a:extLst>
              <a:ext uri="{FF2B5EF4-FFF2-40B4-BE49-F238E27FC236}">
                <a16:creationId xmlns:a16="http://schemas.microsoft.com/office/drawing/2014/main" id="{E147B651-3ABA-3D64-3011-41855E03241A}"/>
              </a:ext>
            </a:extLst>
          </p:cNvPr>
          <p:cNvSpPr txBox="1"/>
          <p:nvPr/>
        </p:nvSpPr>
        <p:spPr>
          <a:xfrm>
            <a:off x="803592" y="2973790"/>
            <a:ext cx="8064183" cy="3160224"/>
          </a:xfrm>
          <a:prstGeom prst="rect">
            <a:avLst/>
          </a:prstGeom>
          <a:noFill/>
        </p:spPr>
        <p:txBody>
          <a:bodyPr wrap="square" rtlCol="0">
            <a:spAutoFit/>
          </a:bodyPr>
          <a:lstStyle/>
          <a:p>
            <a:pPr>
              <a:lnSpc>
                <a:spcPct val="120000"/>
              </a:lnSpc>
            </a:pPr>
            <a:r>
              <a:rPr lang="en-US" altLang="zh-CN" sz="2800" dirty="0"/>
              <a:t>List combined with dual-axis plot: </a:t>
            </a:r>
            <a:r>
              <a:rPr lang="en-US" altLang="zh-CN" sz="2800" b="1" dirty="0"/>
              <a:t>Feature Importance</a:t>
            </a:r>
          </a:p>
          <a:p>
            <a:pPr marL="457200" indent="-457200">
              <a:lnSpc>
                <a:spcPct val="120000"/>
              </a:lnSpc>
              <a:buFont typeface="Arial" panose="020B0604020202020204" pitchFamily="34" charset="0"/>
              <a:buChar char="•"/>
            </a:pPr>
            <a:r>
              <a:rPr lang="en-US" altLang="zh-CN" sz="2800" dirty="0"/>
              <a:t>Feature importance represents the number of times the feature is selected as the splitting feature in all decision trees</a:t>
            </a:r>
          </a:p>
          <a:p>
            <a:pPr>
              <a:lnSpc>
                <a:spcPct val="120000"/>
              </a:lnSpc>
            </a:pPr>
            <a:r>
              <a:rPr lang="en-US" altLang="zh-CN" sz="2800" dirty="0"/>
              <a:t>Node-link chart: </a:t>
            </a:r>
            <a:r>
              <a:rPr lang="en-US" altLang="zh-CN" sz="2800" b="1" dirty="0"/>
              <a:t>Feature Correlation</a:t>
            </a:r>
          </a:p>
          <a:p>
            <a:pPr marL="457200" indent="-457200">
              <a:lnSpc>
                <a:spcPct val="120000"/>
              </a:lnSpc>
              <a:buFont typeface="Arial" panose="020B0604020202020204" pitchFamily="34" charset="0"/>
              <a:buChar char="•"/>
            </a:pPr>
            <a:r>
              <a:rPr lang="en-US" altLang="zh-CN" sz="2800" dirty="0"/>
              <a:t>Spearman’s correlation coefficient</a:t>
            </a:r>
          </a:p>
        </p:txBody>
      </p:sp>
      <p:pic>
        <p:nvPicPr>
          <p:cNvPr id="4" name="图片 3">
            <a:extLst>
              <a:ext uri="{FF2B5EF4-FFF2-40B4-BE49-F238E27FC236}">
                <a16:creationId xmlns:a16="http://schemas.microsoft.com/office/drawing/2014/main" id="{990B2B61-F8AA-D3E9-02FD-5EF8B0FA671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99537" y="962025"/>
            <a:ext cx="7180037" cy="5917883"/>
          </a:xfrm>
          <a:prstGeom prst="rect">
            <a:avLst/>
          </a:prstGeom>
        </p:spPr>
      </p:pic>
      <p:sp>
        <p:nvSpPr>
          <p:cNvPr id="6" name="椭圆 5">
            <a:extLst>
              <a:ext uri="{FF2B5EF4-FFF2-40B4-BE49-F238E27FC236}">
                <a16:creationId xmlns:a16="http://schemas.microsoft.com/office/drawing/2014/main" id="{8522E106-4BC9-35FC-729E-520AB7BC6569}"/>
              </a:ext>
            </a:extLst>
          </p:cNvPr>
          <p:cNvSpPr/>
          <p:nvPr/>
        </p:nvSpPr>
        <p:spPr>
          <a:xfrm>
            <a:off x="8711537" y="1408402"/>
            <a:ext cx="576000" cy="576000"/>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t>G</a:t>
            </a:r>
            <a:endParaRPr lang="zh-CN" altLang="en-US" sz="2800" b="1" dirty="0"/>
          </a:p>
        </p:txBody>
      </p:sp>
      <p:sp>
        <p:nvSpPr>
          <p:cNvPr id="7" name="椭圆 6">
            <a:extLst>
              <a:ext uri="{FF2B5EF4-FFF2-40B4-BE49-F238E27FC236}">
                <a16:creationId xmlns:a16="http://schemas.microsoft.com/office/drawing/2014/main" id="{E92E1491-9C57-F294-9938-FDD1A9A1E7F1}"/>
              </a:ext>
            </a:extLst>
          </p:cNvPr>
          <p:cNvSpPr/>
          <p:nvPr/>
        </p:nvSpPr>
        <p:spPr>
          <a:xfrm>
            <a:off x="13435937" y="1408402"/>
            <a:ext cx="576000" cy="576000"/>
          </a:xfrm>
          <a:prstGeom prst="ellipse">
            <a:avLst/>
          </a:pr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t>H</a:t>
            </a:r>
            <a:endParaRPr lang="zh-CN" altLang="en-US" sz="2800" b="1" dirty="0"/>
          </a:p>
        </p:txBody>
      </p:sp>
    </p:spTree>
    <p:extLst>
      <p:ext uri="{BB962C8B-B14F-4D97-AF65-F5344CB8AC3E}">
        <p14:creationId xmlns:p14="http://schemas.microsoft.com/office/powerpoint/2010/main" val="25125620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D45413AC-C624-B2AB-0299-2340E96C9729}"/>
              </a:ext>
            </a:extLst>
          </p:cNvPr>
          <p:cNvPicPr>
            <a:picLocks noChangeAspect="1"/>
          </p:cNvPicPr>
          <p:nvPr/>
        </p:nvPicPr>
        <p:blipFill rotWithShape="1">
          <a:blip r:embed="rId4">
            <a:extLst>
              <a:ext uri="{28A0092B-C50C-407E-A947-70E740481C1C}">
                <a14:useLocalDpi xmlns:a14="http://schemas.microsoft.com/office/drawing/2010/main" val="0"/>
              </a:ext>
            </a:extLst>
          </a:blip>
          <a:srcRect l="24678" r="20645" b="31731"/>
          <a:stretch/>
        </p:blipFill>
        <p:spPr>
          <a:xfrm>
            <a:off x="8445242" y="1009650"/>
            <a:ext cx="9120224" cy="5753099"/>
          </a:xfrm>
          <a:prstGeom prst="rect">
            <a:avLst/>
          </a:prstGeom>
        </p:spPr>
      </p:pic>
      <p:sp>
        <p:nvSpPr>
          <p:cNvPr id="19" name="文本框 18"/>
          <p:cNvSpPr txBox="1"/>
          <p:nvPr>
            <p:custDataLst>
              <p:tags r:id="rId1"/>
            </p:custDataLst>
          </p:nvPr>
        </p:nvSpPr>
        <p:spPr>
          <a:xfrm>
            <a:off x="803593" y="1281430"/>
            <a:ext cx="6397307" cy="829945"/>
          </a:xfrm>
          <a:prstGeom prst="rect">
            <a:avLst/>
          </a:prstGeom>
          <a:noFill/>
        </p:spPr>
        <p:txBody>
          <a:bodyPr wrap="square" rtlCol="0">
            <a:spAutoFit/>
          </a:bodyPr>
          <a:lstStyle/>
          <a:p>
            <a:pPr>
              <a:lnSpc>
                <a:spcPct val="100000"/>
              </a:lnSpc>
            </a:pPr>
            <a:r>
              <a:rPr lang="en-US" sz="4800" b="1" dirty="0">
                <a:latin typeface="微软雅黑" panose="020B0503020204020204" charset="-122"/>
                <a:ea typeface="微软雅黑" panose="020B0503020204020204" charset="-122"/>
              </a:rPr>
              <a:t>VISUALIZATION</a:t>
            </a:r>
          </a:p>
        </p:txBody>
      </p:sp>
      <p:sp>
        <p:nvSpPr>
          <p:cNvPr id="5" name="文本框 4">
            <a:extLst>
              <a:ext uri="{FF2B5EF4-FFF2-40B4-BE49-F238E27FC236}">
                <a16:creationId xmlns:a16="http://schemas.microsoft.com/office/drawing/2014/main" id="{039946BE-D593-B483-39A3-6245E8693B68}"/>
              </a:ext>
            </a:extLst>
          </p:cNvPr>
          <p:cNvSpPr txBox="1"/>
          <p:nvPr/>
        </p:nvSpPr>
        <p:spPr>
          <a:xfrm>
            <a:off x="803593" y="2111375"/>
            <a:ext cx="4120872" cy="754694"/>
          </a:xfrm>
          <a:prstGeom prst="rect">
            <a:avLst/>
          </a:prstGeom>
          <a:noFill/>
        </p:spPr>
        <p:txBody>
          <a:bodyPr wrap="none" rtlCol="0">
            <a:spAutoFit/>
          </a:bodyPr>
          <a:lstStyle/>
          <a:p>
            <a:pPr>
              <a:lnSpc>
                <a:spcPct val="150000"/>
              </a:lnSpc>
            </a:pPr>
            <a:r>
              <a:rPr lang="en-US" altLang="zh-CN" sz="3200" b="1" dirty="0"/>
              <a:t>E, F</a:t>
            </a:r>
            <a:r>
              <a:rPr lang="en-US" altLang="zh-CN" sz="3200" dirty="0"/>
              <a:t>: </a:t>
            </a:r>
            <a:r>
              <a:rPr lang="en-US" altLang="zh-CN" sz="3200" b="1" dirty="0"/>
              <a:t>Model-level Views</a:t>
            </a:r>
          </a:p>
        </p:txBody>
      </p:sp>
      <p:sp>
        <p:nvSpPr>
          <p:cNvPr id="8" name="文本框 7">
            <a:extLst>
              <a:ext uri="{FF2B5EF4-FFF2-40B4-BE49-F238E27FC236}">
                <a16:creationId xmlns:a16="http://schemas.microsoft.com/office/drawing/2014/main" id="{E147B651-3ABA-3D64-3011-41855E03241A}"/>
              </a:ext>
            </a:extLst>
          </p:cNvPr>
          <p:cNvSpPr txBox="1"/>
          <p:nvPr/>
        </p:nvSpPr>
        <p:spPr>
          <a:xfrm>
            <a:off x="803592" y="2973790"/>
            <a:ext cx="7235508" cy="3677289"/>
          </a:xfrm>
          <a:prstGeom prst="rect">
            <a:avLst/>
          </a:prstGeom>
          <a:noFill/>
        </p:spPr>
        <p:txBody>
          <a:bodyPr wrap="square" rtlCol="0">
            <a:spAutoFit/>
          </a:bodyPr>
          <a:lstStyle/>
          <a:p>
            <a:pPr>
              <a:lnSpc>
                <a:spcPct val="120000"/>
              </a:lnSpc>
            </a:pPr>
            <a:r>
              <a:rPr lang="en-US" altLang="zh-CN" sz="2800" dirty="0"/>
              <a:t>Icicle: </a:t>
            </a:r>
            <a:r>
              <a:rPr lang="en-US" altLang="zh-CN" sz="2800" b="1" dirty="0"/>
              <a:t>the most representative K Decision Trees</a:t>
            </a:r>
          </a:p>
          <a:p>
            <a:pPr marL="457200" indent="-457200">
              <a:lnSpc>
                <a:spcPct val="120000"/>
              </a:lnSpc>
              <a:buFont typeface="Arial" panose="020B0604020202020204" pitchFamily="34" charset="0"/>
              <a:buChar char="•"/>
            </a:pPr>
            <a:r>
              <a:rPr lang="en-US" altLang="zh-CN" sz="2800" dirty="0"/>
              <a:t>Zhang-</a:t>
            </a:r>
            <a:r>
              <a:rPr lang="en-US" altLang="zh-CN" sz="2800" dirty="0" err="1"/>
              <a:t>Shasha</a:t>
            </a:r>
            <a:r>
              <a:rPr lang="en-US" altLang="zh-CN" sz="2800" dirty="0"/>
              <a:t> algorithm  calculates the tree edit distance </a:t>
            </a:r>
          </a:p>
          <a:p>
            <a:pPr marL="457200" indent="-457200">
              <a:lnSpc>
                <a:spcPct val="120000"/>
              </a:lnSpc>
              <a:buFont typeface="Arial" panose="020B0604020202020204" pitchFamily="34" charset="0"/>
              <a:buChar char="•"/>
            </a:pPr>
            <a:r>
              <a:rPr lang="en-US" altLang="zh-CN" sz="2800" dirty="0"/>
              <a:t>K-Medoids algorithm  clusters the trees using a tree distance matrix</a:t>
            </a:r>
          </a:p>
          <a:p>
            <a:pPr>
              <a:lnSpc>
                <a:spcPct val="120000"/>
              </a:lnSpc>
            </a:pPr>
            <a:r>
              <a:rPr lang="en-US" altLang="zh-CN" sz="2800" dirty="0"/>
              <a:t>Area: </a:t>
            </a:r>
            <a:r>
              <a:rPr lang="en-US" altLang="zh-CN" sz="2800" b="1" dirty="0"/>
              <a:t>evolution of the tree size</a:t>
            </a:r>
          </a:p>
          <a:p>
            <a:pPr>
              <a:lnSpc>
                <a:spcPct val="120000"/>
              </a:lnSpc>
            </a:pPr>
            <a:r>
              <a:rPr lang="en-US" altLang="zh-CN" sz="2800" dirty="0"/>
              <a:t>Streamgraph: </a:t>
            </a:r>
            <a:r>
              <a:rPr lang="en-US" altLang="zh-CN" sz="2800" b="1" dirty="0"/>
              <a:t>evolution of the information gain</a:t>
            </a:r>
          </a:p>
        </p:txBody>
      </p:sp>
      <p:sp>
        <p:nvSpPr>
          <p:cNvPr id="6" name="椭圆 5">
            <a:extLst>
              <a:ext uri="{FF2B5EF4-FFF2-40B4-BE49-F238E27FC236}">
                <a16:creationId xmlns:a16="http://schemas.microsoft.com/office/drawing/2014/main" id="{8522E106-4BC9-35FC-729E-520AB7BC6569}"/>
              </a:ext>
            </a:extLst>
          </p:cNvPr>
          <p:cNvSpPr/>
          <p:nvPr/>
        </p:nvSpPr>
        <p:spPr>
          <a:xfrm>
            <a:off x="8044787" y="1221105"/>
            <a:ext cx="576000" cy="576000"/>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t>E</a:t>
            </a:r>
            <a:endParaRPr lang="zh-CN" altLang="en-US" sz="2800" b="1" dirty="0"/>
          </a:p>
        </p:txBody>
      </p:sp>
      <p:sp>
        <p:nvSpPr>
          <p:cNvPr id="7" name="椭圆 6">
            <a:extLst>
              <a:ext uri="{FF2B5EF4-FFF2-40B4-BE49-F238E27FC236}">
                <a16:creationId xmlns:a16="http://schemas.microsoft.com/office/drawing/2014/main" id="{E92E1491-9C57-F294-9938-FDD1A9A1E7F1}"/>
              </a:ext>
            </a:extLst>
          </p:cNvPr>
          <p:cNvSpPr/>
          <p:nvPr/>
        </p:nvSpPr>
        <p:spPr>
          <a:xfrm>
            <a:off x="8044787" y="3291149"/>
            <a:ext cx="576000" cy="576000"/>
          </a:xfrm>
          <a:prstGeom prst="ellipse">
            <a:avLst/>
          </a:prstGeom>
          <a:solidFill>
            <a:schemeClr val="accent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tLang="zh-CN" sz="2800" b="1" dirty="0"/>
              <a:t>F</a:t>
            </a:r>
            <a:endParaRPr lang="zh-CN" altLang="en-US" sz="2800" b="1" dirty="0"/>
          </a:p>
        </p:txBody>
      </p:sp>
    </p:spTree>
    <p:extLst>
      <p:ext uri="{BB962C8B-B14F-4D97-AF65-F5344CB8AC3E}">
        <p14:creationId xmlns:p14="http://schemas.microsoft.com/office/powerpoint/2010/main" val="16528790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特邀报告-11"/>
          <p:cNvPicPr>
            <a:picLocks noChangeAspect="1"/>
          </p:cNvPicPr>
          <p:nvPr>
            <p:custDataLst>
              <p:tags r:id="rId1"/>
            </p:custDataLst>
          </p:nvPr>
        </p:nvPicPr>
        <p:blipFill>
          <a:blip r:embed="rId10"/>
          <a:stretch>
            <a:fillRect/>
          </a:stretch>
        </p:blipFill>
        <p:spPr>
          <a:xfrm>
            <a:off x="573405" y="476250"/>
            <a:ext cx="5093335" cy="752475"/>
          </a:xfrm>
          <a:prstGeom prst="rect">
            <a:avLst/>
          </a:prstGeom>
        </p:spPr>
      </p:pic>
      <p:sp>
        <p:nvSpPr>
          <p:cNvPr id="2" name="文本框 1">
            <a:extLst>
              <a:ext uri="{FF2B5EF4-FFF2-40B4-BE49-F238E27FC236}">
                <a16:creationId xmlns:a16="http://schemas.microsoft.com/office/drawing/2014/main" id="{5933C049-FBB5-DD33-09D9-0C3F2EBB5971}"/>
              </a:ext>
            </a:extLst>
          </p:cNvPr>
          <p:cNvSpPr txBox="1"/>
          <p:nvPr>
            <p:custDataLst>
              <p:tags r:id="rId2"/>
            </p:custDataLst>
          </p:nvPr>
        </p:nvSpPr>
        <p:spPr>
          <a:xfrm>
            <a:off x="1729970" y="2843326"/>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BACKGROUND</a:t>
            </a:r>
          </a:p>
        </p:txBody>
      </p:sp>
      <p:sp>
        <p:nvSpPr>
          <p:cNvPr id="3" name="文本框 2">
            <a:extLst>
              <a:ext uri="{FF2B5EF4-FFF2-40B4-BE49-F238E27FC236}">
                <a16:creationId xmlns:a16="http://schemas.microsoft.com/office/drawing/2014/main" id="{BFCFD056-A13D-4319-71C5-B9F7E0424827}"/>
              </a:ext>
            </a:extLst>
          </p:cNvPr>
          <p:cNvSpPr txBox="1"/>
          <p:nvPr>
            <p:custDataLst>
              <p:tags r:id="rId3"/>
            </p:custDataLst>
          </p:nvPr>
        </p:nvSpPr>
        <p:spPr>
          <a:xfrm>
            <a:off x="1729970" y="3569193"/>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SYSTEM </a:t>
            </a:r>
            <a:r>
              <a:rPr lang="en-US" sz="3000" b="1" dirty="0">
                <a:solidFill>
                  <a:schemeClr val="bg1"/>
                </a:solidFill>
                <a:latin typeface="微软雅黑" panose="020B0503020204020204" charset="-122"/>
                <a:ea typeface="微软雅黑" panose="020B0503020204020204" charset="-122"/>
              </a:rPr>
              <a:t>OVERVIEW</a:t>
            </a:r>
            <a:endParaRPr sz="3000" b="1" dirty="0">
              <a:solidFill>
                <a:schemeClr val="bg1"/>
              </a:solidFill>
              <a:latin typeface="微软雅黑" panose="020B0503020204020204" charset="-122"/>
              <a:ea typeface="微软雅黑" panose="020B0503020204020204" charset="-122"/>
            </a:endParaRPr>
          </a:p>
        </p:txBody>
      </p:sp>
      <p:sp>
        <p:nvSpPr>
          <p:cNvPr id="4" name="文本框 3">
            <a:extLst>
              <a:ext uri="{FF2B5EF4-FFF2-40B4-BE49-F238E27FC236}">
                <a16:creationId xmlns:a16="http://schemas.microsoft.com/office/drawing/2014/main" id="{45BC018F-5060-F7AF-29BF-E733F8D07BEC}"/>
              </a:ext>
            </a:extLst>
          </p:cNvPr>
          <p:cNvSpPr txBox="1"/>
          <p:nvPr>
            <p:custDataLst>
              <p:tags r:id="rId4"/>
            </p:custDataLst>
          </p:nvPr>
        </p:nvSpPr>
        <p:spPr>
          <a:xfrm>
            <a:off x="1729970" y="4295060"/>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VISUALIZATION</a:t>
            </a:r>
          </a:p>
        </p:txBody>
      </p:sp>
      <p:sp>
        <p:nvSpPr>
          <p:cNvPr id="5" name="文本框 4">
            <a:extLst>
              <a:ext uri="{FF2B5EF4-FFF2-40B4-BE49-F238E27FC236}">
                <a16:creationId xmlns:a16="http://schemas.microsoft.com/office/drawing/2014/main" id="{E88675DE-1AD6-69F5-5376-918F3F02F076}"/>
              </a:ext>
            </a:extLst>
          </p:cNvPr>
          <p:cNvSpPr txBox="1"/>
          <p:nvPr>
            <p:custDataLst>
              <p:tags r:id="rId5"/>
            </p:custDataLst>
          </p:nvPr>
        </p:nvSpPr>
        <p:spPr>
          <a:xfrm>
            <a:off x="1729970" y="5020927"/>
            <a:ext cx="4301490" cy="553085"/>
          </a:xfrm>
          <a:prstGeom prst="rect">
            <a:avLst/>
          </a:prstGeom>
          <a:noFill/>
        </p:spPr>
        <p:txBody>
          <a:bodyPr wrap="square" rtlCol="0">
            <a:spAutoFit/>
          </a:bodyPr>
          <a:lstStyle/>
          <a:p>
            <a:pPr>
              <a:lnSpc>
                <a:spcPct val="100000"/>
              </a:lnSpc>
            </a:pPr>
            <a:r>
              <a:rPr sz="3000" b="1" dirty="0">
                <a:solidFill>
                  <a:srgbClr val="21D191"/>
                </a:solidFill>
                <a:latin typeface="微软雅黑" panose="020B0503020204020204" charset="-122"/>
                <a:ea typeface="微软雅黑" panose="020B0503020204020204" charset="-122"/>
              </a:rPr>
              <a:t>EVALUATION</a:t>
            </a:r>
          </a:p>
        </p:txBody>
      </p:sp>
      <p:sp>
        <p:nvSpPr>
          <p:cNvPr id="8" name="文本框 7">
            <a:extLst>
              <a:ext uri="{FF2B5EF4-FFF2-40B4-BE49-F238E27FC236}">
                <a16:creationId xmlns:a16="http://schemas.microsoft.com/office/drawing/2014/main" id="{67C9CB9F-55E9-6464-6481-F06CF3959C7C}"/>
              </a:ext>
            </a:extLst>
          </p:cNvPr>
          <p:cNvSpPr txBox="1"/>
          <p:nvPr>
            <p:custDataLst>
              <p:tags r:id="rId6"/>
            </p:custDataLst>
          </p:nvPr>
        </p:nvSpPr>
        <p:spPr>
          <a:xfrm>
            <a:off x="1729970" y="5746794"/>
            <a:ext cx="4301490" cy="553085"/>
          </a:xfrm>
          <a:prstGeom prst="rect">
            <a:avLst/>
          </a:prstGeom>
          <a:noFill/>
        </p:spPr>
        <p:txBody>
          <a:bodyPr wrap="square" rtlCol="0">
            <a:spAutoFit/>
          </a:bodyPr>
          <a:lstStyle/>
          <a:p>
            <a:pPr>
              <a:lnSpc>
                <a:spcPct val="100000"/>
              </a:lnSpc>
            </a:pPr>
            <a:r>
              <a:rPr lang="en-US" sz="3000" b="1" dirty="0">
                <a:solidFill>
                  <a:schemeClr val="bg1"/>
                </a:solidFill>
                <a:latin typeface="微软雅黑" panose="020B0503020204020204" charset="-122"/>
                <a:ea typeface="微软雅黑" panose="020B0503020204020204" charset="-122"/>
              </a:rPr>
              <a:t>CONCLUSION</a:t>
            </a:r>
            <a:endParaRPr sz="3000" b="1" dirty="0">
              <a:solidFill>
                <a:schemeClr val="bg1"/>
              </a:solidFill>
              <a:latin typeface="微软雅黑" panose="020B0503020204020204" charset="-122"/>
              <a:ea typeface="微软雅黑" panose="020B0503020204020204" charset="-122"/>
            </a:endParaRPr>
          </a:p>
        </p:txBody>
      </p:sp>
      <p:sp>
        <p:nvSpPr>
          <p:cNvPr id="13" name="文本框 12">
            <a:extLst>
              <a:ext uri="{FF2B5EF4-FFF2-40B4-BE49-F238E27FC236}">
                <a16:creationId xmlns:a16="http://schemas.microsoft.com/office/drawing/2014/main" id="{25D37B84-FA12-5ED1-8D61-71E2D148B4F3}"/>
              </a:ext>
            </a:extLst>
          </p:cNvPr>
          <p:cNvSpPr txBox="1"/>
          <p:nvPr>
            <p:custDataLst>
              <p:tags r:id="rId7"/>
            </p:custDataLst>
          </p:nvPr>
        </p:nvSpPr>
        <p:spPr>
          <a:xfrm>
            <a:off x="1640030" y="1745679"/>
            <a:ext cx="4398247" cy="829945"/>
          </a:xfrm>
          <a:prstGeom prst="rect">
            <a:avLst/>
          </a:prstGeom>
          <a:noFill/>
        </p:spPr>
        <p:txBody>
          <a:bodyPr wrap="square" rtlCol="0">
            <a:spAutoFit/>
          </a:bodyPr>
          <a:lstStyle/>
          <a:p>
            <a:pPr>
              <a:lnSpc>
                <a:spcPct val="100000"/>
              </a:lnSpc>
            </a:pPr>
            <a:r>
              <a:rPr lang="zh-CN" altLang="en-US" sz="4800" b="1" dirty="0">
                <a:solidFill>
                  <a:schemeClr val="bg1"/>
                </a:solidFill>
                <a:latin typeface="微软雅黑" panose="020B0503020204020204" charset="-122"/>
                <a:ea typeface="微软雅黑" panose="020B0503020204020204" charset="-122"/>
              </a:rPr>
              <a:t>CONTENTS</a:t>
            </a:r>
          </a:p>
        </p:txBody>
      </p:sp>
    </p:spTree>
    <p:extLst>
      <p:ext uri="{BB962C8B-B14F-4D97-AF65-F5344CB8AC3E}">
        <p14:creationId xmlns:p14="http://schemas.microsoft.com/office/powerpoint/2010/main" val="30536091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custDataLst>
              <p:tags r:id="rId1"/>
            </p:custDataLst>
          </p:nvPr>
        </p:nvSpPr>
        <p:spPr>
          <a:xfrm>
            <a:off x="803593" y="1281430"/>
            <a:ext cx="4759007" cy="829945"/>
          </a:xfrm>
          <a:prstGeom prst="rect">
            <a:avLst/>
          </a:prstGeom>
          <a:noFill/>
        </p:spPr>
        <p:txBody>
          <a:bodyPr wrap="square" rtlCol="0">
            <a:spAutoFit/>
          </a:bodyPr>
          <a:lstStyle/>
          <a:p>
            <a:pPr>
              <a:lnSpc>
                <a:spcPct val="100000"/>
              </a:lnSpc>
            </a:pPr>
            <a:r>
              <a:rPr lang="en-US" sz="4800" b="1" dirty="0">
                <a:latin typeface="微软雅黑" panose="020B0503020204020204" charset="-122"/>
                <a:ea typeface="微软雅黑" panose="020B0503020204020204" charset="-122"/>
              </a:rPr>
              <a:t>EVALUATION</a:t>
            </a:r>
          </a:p>
        </p:txBody>
      </p:sp>
      <p:pic>
        <p:nvPicPr>
          <p:cNvPr id="2" name="GBDT4CTRVis-introduce.mp4">
            <a:hlinkClick r:id="" action="ppaction://media"/>
          </p:cNvPr>
          <p:cNvPicPr/>
          <p:nvPr>
            <a:videoFile r:link="rId2"/>
            <p:extLst>
              <p:ext uri="{DAA4B4D4-6D71-4841-9C94-3DE7FCFB9230}">
                <p14:media xmlns:p14="http://schemas.microsoft.com/office/powerpoint/2010/main" r:embed="rId3">
                  <p14:trim st="48000"/>
                </p14:media>
              </p:ext>
            </p:extLst>
          </p:nvPr>
        </p:nvPicPr>
        <p:blipFill>
          <a:blip r:embed="rId7"/>
          <a:stretch>
            <a:fillRect/>
          </a:stretch>
        </p:blipFill>
        <p:spPr>
          <a:xfrm>
            <a:off x="5844540" y="935355"/>
            <a:ext cx="10586720" cy="5955030"/>
          </a:xfrm>
          <a:prstGeom prst="rect">
            <a:avLst/>
          </a:prstGeom>
        </p:spPr>
      </p:pic>
      <p:sp>
        <p:nvSpPr>
          <p:cNvPr id="3" name="文本框 2">
            <a:extLst>
              <a:ext uri="{FF2B5EF4-FFF2-40B4-BE49-F238E27FC236}">
                <a16:creationId xmlns:a16="http://schemas.microsoft.com/office/drawing/2014/main" id="{0A03BFA8-DB90-A1DC-6B23-30BE1A79122C}"/>
              </a:ext>
            </a:extLst>
          </p:cNvPr>
          <p:cNvSpPr txBox="1"/>
          <p:nvPr>
            <p:custDataLst>
              <p:tags r:id="rId4"/>
            </p:custDataLst>
          </p:nvPr>
        </p:nvSpPr>
        <p:spPr>
          <a:xfrm>
            <a:off x="803593" y="2235835"/>
            <a:ext cx="4235132" cy="553998"/>
          </a:xfrm>
          <a:prstGeom prst="rect">
            <a:avLst/>
          </a:prstGeom>
          <a:noFill/>
        </p:spPr>
        <p:txBody>
          <a:bodyPr wrap="square" rtlCol="0">
            <a:spAutoFit/>
          </a:bodyPr>
          <a:lstStyle/>
          <a:p>
            <a:pPr>
              <a:lnSpc>
                <a:spcPct val="100000"/>
              </a:lnSpc>
            </a:pPr>
            <a:r>
              <a:rPr lang="zh-CN" altLang="en-US" sz="3000" b="1" dirty="0">
                <a:latin typeface="微软雅黑" panose="020B0503020204020204" charset="-122"/>
                <a:ea typeface="微软雅黑" panose="020B0503020204020204" charset="-122"/>
              </a:rPr>
              <a:t>Case Study</a:t>
            </a:r>
          </a:p>
        </p:txBody>
      </p:sp>
    </p:spTree>
    <p:extLst>
      <p:ext uri="{BB962C8B-B14F-4D97-AF65-F5344CB8AC3E}">
        <p14:creationId xmlns:p14="http://schemas.microsoft.com/office/powerpoint/2010/main" val="2412758557"/>
      </p:ext>
    </p:extLst>
  </p:cSld>
  <p:clrMapOvr>
    <a:masterClrMapping/>
  </p:clrMapOvr>
  <p:timing>
    <p:tnLst>
      <p:par>
        <p:cTn id="1" dur="indefinite" restart="never" nodeType="tmRoot">
          <p:childTnLst>
            <p:video>
              <p:cMediaNode>
                <p:cTn id="2" fill="hold" display="1">
                  <p:stCondLst>
                    <p:cond delay="indefinite"/>
                  </p:st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custDataLst>
              <p:tags r:id="rId1"/>
            </p:custDataLst>
          </p:nvPr>
        </p:nvSpPr>
        <p:spPr>
          <a:xfrm>
            <a:off x="803593" y="2235835"/>
            <a:ext cx="4235132" cy="1538883"/>
          </a:xfrm>
          <a:prstGeom prst="rect">
            <a:avLst/>
          </a:prstGeom>
          <a:noFill/>
        </p:spPr>
        <p:txBody>
          <a:bodyPr wrap="square" rtlCol="0">
            <a:spAutoFit/>
          </a:bodyPr>
          <a:lstStyle/>
          <a:p>
            <a:pPr>
              <a:lnSpc>
                <a:spcPct val="100000"/>
              </a:lnSpc>
            </a:pPr>
            <a:r>
              <a:rPr lang="zh-CN" altLang="en-US" sz="3000" b="1" dirty="0">
                <a:latin typeface="微软雅黑" panose="020B0503020204020204" charset="-122"/>
                <a:ea typeface="微软雅黑" panose="020B0503020204020204" charset="-122"/>
              </a:rPr>
              <a:t>Case Study </a:t>
            </a:r>
            <a:r>
              <a:rPr lang="en-US" altLang="zh-CN" sz="3000" b="1" dirty="0">
                <a:latin typeface="微软雅黑" panose="020B0503020204020204" charset="-122"/>
                <a:ea typeface="微软雅黑" panose="020B0503020204020204" charset="-122"/>
              </a:rPr>
              <a:t>- </a:t>
            </a:r>
            <a:r>
              <a:rPr lang="en-US" altLang="zh-CN" sz="3200" b="1" dirty="0">
                <a:latin typeface="微软雅黑" panose="020B0503020204020204" charset="-122"/>
                <a:ea typeface="微软雅黑" panose="020B0503020204020204" charset="-122"/>
              </a:rPr>
              <a:t>A</a:t>
            </a:r>
            <a:r>
              <a:rPr lang="zh-CN" altLang="en-US" sz="3200" b="1" dirty="0">
                <a:latin typeface="微软雅黑" panose="020B0503020204020204" charset="-122"/>
                <a:ea typeface="微软雅黑" panose="020B0503020204020204" charset="-122"/>
              </a:rPr>
              <a:t>nalyzing and selecting features</a:t>
            </a:r>
            <a:endParaRPr lang="zh-CN" altLang="en-US" sz="3000" b="1" dirty="0">
              <a:latin typeface="微软雅黑" panose="020B0503020204020204" charset="-122"/>
              <a:ea typeface="微软雅黑" panose="020B0503020204020204" charset="-122"/>
            </a:endParaRPr>
          </a:p>
        </p:txBody>
      </p:sp>
      <p:sp>
        <p:nvSpPr>
          <p:cNvPr id="2" name="文本框 1"/>
          <p:cNvSpPr txBox="1"/>
          <p:nvPr>
            <p:custDataLst>
              <p:tags r:id="rId2"/>
            </p:custDataLst>
          </p:nvPr>
        </p:nvSpPr>
        <p:spPr>
          <a:xfrm>
            <a:off x="803593" y="1281430"/>
            <a:ext cx="11946255" cy="829945"/>
          </a:xfrm>
          <a:prstGeom prst="rect">
            <a:avLst/>
          </a:prstGeom>
          <a:noFill/>
        </p:spPr>
        <p:txBody>
          <a:bodyPr wrap="square" rtlCol="0">
            <a:spAutoFit/>
          </a:bodyPr>
          <a:lstStyle/>
          <a:p>
            <a:pPr>
              <a:lnSpc>
                <a:spcPct val="100000"/>
              </a:lnSpc>
            </a:pPr>
            <a:r>
              <a:rPr lang="en-US" sz="4800" b="1">
                <a:latin typeface="微软雅黑" panose="020B0503020204020204" charset="-122"/>
                <a:ea typeface="微软雅黑" panose="020B0503020204020204" charset="-122"/>
              </a:rPr>
              <a:t>EVALUATION</a:t>
            </a:r>
          </a:p>
        </p:txBody>
      </p:sp>
      <p:pic>
        <p:nvPicPr>
          <p:cNvPr id="141061739" name="图片 1"/>
          <p:cNvPicPr>
            <a:picLocks noChangeAspect="1"/>
          </p:cNvPicPr>
          <p:nvPr>
            <p:custDataLst>
              <p:tags r:id="rId3"/>
            </p:custDataLst>
          </p:nvPr>
        </p:nvPicPr>
        <p:blipFill>
          <a:blip r:embed="rId9" cstate="print">
            <a:extLst>
              <a:ext uri="{28A0092B-C50C-407E-A947-70E740481C1C}">
                <a14:useLocalDpi xmlns:a14="http://schemas.microsoft.com/office/drawing/2010/main" val="0"/>
              </a:ext>
            </a:extLst>
          </a:blip>
          <a:stretch>
            <a:fillRect/>
          </a:stretch>
        </p:blipFill>
        <p:spPr>
          <a:xfrm>
            <a:off x="5457825" y="878205"/>
            <a:ext cx="4394200" cy="3839845"/>
          </a:xfrm>
          <a:prstGeom prst="rect">
            <a:avLst/>
          </a:prstGeom>
        </p:spPr>
      </p:pic>
      <p:pic>
        <p:nvPicPr>
          <p:cNvPr id="12" name="图片 12"/>
          <p:cNvPicPr>
            <a:picLocks noChangeAspect="1" noChangeArrowheads="1"/>
          </p:cNvPicPr>
          <p:nvPr>
            <p:custDataLst>
              <p:tags r:id="rId4"/>
            </p:custDataLst>
          </p:nvPr>
        </p:nvPicPr>
        <p:blipFill>
          <a:blip r:embed="rId10" cstate="print">
            <a:extLst>
              <a:ext uri="{28A0092B-C50C-407E-A947-70E740481C1C}">
                <a14:useLocalDpi xmlns:a14="http://schemas.microsoft.com/office/drawing/2010/main" val="0"/>
              </a:ext>
            </a:extLst>
          </a:blip>
          <a:srcRect/>
          <a:stretch>
            <a:fillRect/>
          </a:stretch>
        </p:blipFill>
        <p:spPr>
          <a:xfrm>
            <a:off x="5514975" y="4794250"/>
            <a:ext cx="11014075" cy="2101850"/>
          </a:xfrm>
          <a:prstGeom prst="rect">
            <a:avLst/>
          </a:prstGeom>
          <a:noFill/>
          <a:ln>
            <a:noFill/>
          </a:ln>
        </p:spPr>
      </p:pic>
      <p:pic>
        <p:nvPicPr>
          <p:cNvPr id="14" name="图片 14"/>
          <p:cNvPicPr>
            <a:picLocks noChangeAspect="1" noChangeArrowheads="1"/>
          </p:cNvPicPr>
          <p:nvPr>
            <p:custDataLst>
              <p:tags r:id="rId5"/>
            </p:custDataLst>
          </p:nvPr>
        </p:nvPicPr>
        <p:blipFill>
          <a:blip r:embed="rId11">
            <a:extLst>
              <a:ext uri="{28A0092B-C50C-407E-A947-70E740481C1C}">
                <a14:useLocalDpi xmlns:a14="http://schemas.microsoft.com/office/drawing/2010/main" val="0"/>
              </a:ext>
            </a:extLst>
          </a:blip>
          <a:srcRect/>
          <a:stretch>
            <a:fillRect/>
          </a:stretch>
        </p:blipFill>
        <p:spPr>
          <a:xfrm>
            <a:off x="10252075" y="878205"/>
            <a:ext cx="6334125" cy="3808095"/>
          </a:xfrm>
          <a:prstGeom prst="rect">
            <a:avLst/>
          </a:prstGeom>
          <a:noFill/>
          <a:ln>
            <a:noFill/>
          </a:ln>
        </p:spPr>
      </p:pic>
      <p:sp>
        <p:nvSpPr>
          <p:cNvPr id="7" name="矩形 6"/>
          <p:cNvSpPr/>
          <p:nvPr>
            <p:custDataLst>
              <p:tags r:id="rId6"/>
            </p:custDataLst>
          </p:nvPr>
        </p:nvSpPr>
        <p:spPr>
          <a:xfrm>
            <a:off x="10182225" y="877570"/>
            <a:ext cx="6503035" cy="3735706"/>
          </a:xfrm>
          <a:prstGeom prst="rect">
            <a:avLst/>
          </a:prstGeom>
          <a:noFill/>
          <a:ln w="38100">
            <a:solidFill>
              <a:srgbClr val="7E1A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L 形 2">
            <a:extLst>
              <a:ext uri="{FF2B5EF4-FFF2-40B4-BE49-F238E27FC236}">
                <a16:creationId xmlns:a16="http://schemas.microsoft.com/office/drawing/2014/main" id="{3EA22F41-A75A-0E25-DB99-4F3FFB6A494F}"/>
              </a:ext>
            </a:extLst>
          </p:cNvPr>
          <p:cNvSpPr/>
          <p:nvPr/>
        </p:nvSpPr>
        <p:spPr>
          <a:xfrm>
            <a:off x="5457825" y="877570"/>
            <a:ext cx="11227435" cy="6047104"/>
          </a:xfrm>
          <a:prstGeom prst="corner">
            <a:avLst>
              <a:gd name="adj1" fmla="val 36091"/>
              <a:gd name="adj2" fmla="val 76368"/>
            </a:avLst>
          </a:prstGeom>
          <a:noFill/>
          <a:ln w="38100">
            <a:solidFill>
              <a:srgbClr val="7E1A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xit" presetSubtype="21" fill="hold" grpId="1" nodeType="clickEffect">
                                  <p:stCondLst>
                                    <p:cond delay="0"/>
                                  </p:stCondLst>
                                  <p:childTnLst>
                                    <p:animEffect transition="out" filter="barn(inVertical)">
                                      <p:cBhvr>
                                        <p:cTn id="11" dur="500"/>
                                        <p:tgtEl>
                                          <p:spTgt spid="3"/>
                                        </p:tgtEl>
                                      </p:cBhvr>
                                    </p:animEffect>
                                    <p:set>
                                      <p:cBhvr>
                                        <p:cTn id="12" dur="1" fill="hold">
                                          <p:stCondLst>
                                            <p:cond delay="499"/>
                                          </p:stCondLst>
                                        </p:cTn>
                                        <p:tgtEl>
                                          <p:spTgt spid="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arn(inVertic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xit" presetSubtype="4" fill="hold" grpId="1" nodeType="clickEffect">
                                  <p:stCondLst>
                                    <p:cond delay="0"/>
                                  </p:stCondLst>
                                  <p:childTnLst>
                                    <p:animEffect transition="out" filter="wipe(down)">
                                      <p:cBhvr>
                                        <p:cTn id="21" dur="500"/>
                                        <p:tgtEl>
                                          <p:spTgt spid="7"/>
                                        </p:tgtEl>
                                      </p:cBhvr>
                                    </p:animEffect>
                                    <p:set>
                                      <p:cBhvr>
                                        <p:cTn id="22"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7" grpId="1" bldLvl="0" animBg="1"/>
      <p:bldP spid="3" grpId="0" animBg="1"/>
      <p:bldP spid="3" grpId="1"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custDataLst>
              <p:tags r:id="rId1"/>
            </p:custDataLst>
          </p:nvPr>
        </p:nvSpPr>
        <p:spPr>
          <a:xfrm>
            <a:off x="803593" y="2235835"/>
            <a:ext cx="4654232" cy="1538883"/>
          </a:xfrm>
          <a:prstGeom prst="rect">
            <a:avLst/>
          </a:prstGeom>
          <a:noFill/>
        </p:spPr>
        <p:txBody>
          <a:bodyPr wrap="square" rtlCol="0">
            <a:spAutoFit/>
          </a:bodyPr>
          <a:lstStyle/>
          <a:p>
            <a:pPr>
              <a:lnSpc>
                <a:spcPct val="100000"/>
              </a:lnSpc>
            </a:pPr>
            <a:r>
              <a:rPr lang="zh-CN" altLang="en-US" sz="3000" b="1" dirty="0">
                <a:latin typeface="微软雅黑" panose="020B0503020204020204" charset="-122"/>
                <a:ea typeface="微软雅黑" panose="020B0503020204020204" charset="-122"/>
              </a:rPr>
              <a:t>Case Study </a:t>
            </a:r>
            <a:r>
              <a:rPr lang="en-US" altLang="zh-CN" sz="3000" b="1" dirty="0">
                <a:latin typeface="微软雅黑" panose="020B0503020204020204" charset="-122"/>
                <a:ea typeface="微软雅黑" panose="020B0503020204020204" charset="-122"/>
              </a:rPr>
              <a:t>- </a:t>
            </a:r>
            <a:r>
              <a:rPr lang="en-US" altLang="zh-CN" sz="3200" b="1" dirty="0">
                <a:latin typeface="微软雅黑" panose="020B0503020204020204" charset="-122"/>
                <a:ea typeface="微软雅黑" panose="020B0503020204020204" charset="-122"/>
              </a:rPr>
              <a:t>Analyzing and Tuning Model Structures</a:t>
            </a:r>
            <a:endParaRPr lang="zh-CN" altLang="en-US" sz="3000" b="1" dirty="0">
              <a:latin typeface="微软雅黑" panose="020B0503020204020204" charset="-122"/>
              <a:ea typeface="微软雅黑" panose="020B0503020204020204" charset="-122"/>
            </a:endParaRPr>
          </a:p>
        </p:txBody>
      </p:sp>
      <p:sp>
        <p:nvSpPr>
          <p:cNvPr id="2" name="文本框 1"/>
          <p:cNvSpPr txBox="1"/>
          <p:nvPr>
            <p:custDataLst>
              <p:tags r:id="rId2"/>
            </p:custDataLst>
          </p:nvPr>
        </p:nvSpPr>
        <p:spPr>
          <a:xfrm>
            <a:off x="803593" y="1281430"/>
            <a:ext cx="11946255" cy="829945"/>
          </a:xfrm>
          <a:prstGeom prst="rect">
            <a:avLst/>
          </a:prstGeom>
          <a:noFill/>
        </p:spPr>
        <p:txBody>
          <a:bodyPr wrap="square" rtlCol="0">
            <a:spAutoFit/>
          </a:bodyPr>
          <a:lstStyle/>
          <a:p>
            <a:pPr>
              <a:lnSpc>
                <a:spcPct val="100000"/>
              </a:lnSpc>
            </a:pPr>
            <a:r>
              <a:rPr lang="en-US" sz="4800" b="1">
                <a:latin typeface="微软雅黑" panose="020B0503020204020204" charset="-122"/>
                <a:ea typeface="微软雅黑" panose="020B0503020204020204" charset="-122"/>
              </a:rPr>
              <a:t>EVALUATION</a:t>
            </a:r>
          </a:p>
        </p:txBody>
      </p:sp>
      <p:pic>
        <p:nvPicPr>
          <p:cNvPr id="5" name="图片 4">
            <a:extLst>
              <a:ext uri="{FF2B5EF4-FFF2-40B4-BE49-F238E27FC236}">
                <a16:creationId xmlns:a16="http://schemas.microsoft.com/office/drawing/2014/main" id="{4D1B87FA-5CB9-CEA9-E060-3CA4F4F281E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34025" y="1731403"/>
            <a:ext cx="11944412" cy="4755122"/>
          </a:xfrm>
          <a:prstGeom prst="rect">
            <a:avLst/>
          </a:prstGeom>
        </p:spPr>
      </p:pic>
    </p:spTree>
    <p:extLst>
      <p:ext uri="{BB962C8B-B14F-4D97-AF65-F5344CB8AC3E}">
        <p14:creationId xmlns:p14="http://schemas.microsoft.com/office/powerpoint/2010/main" val="22730135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custDataLst>
              <p:tags r:id="rId1"/>
            </p:custDataLst>
          </p:nvPr>
        </p:nvSpPr>
        <p:spPr>
          <a:xfrm>
            <a:off x="803593" y="2235835"/>
            <a:ext cx="4911407" cy="553085"/>
          </a:xfrm>
          <a:prstGeom prst="rect">
            <a:avLst/>
          </a:prstGeom>
          <a:noFill/>
        </p:spPr>
        <p:txBody>
          <a:bodyPr wrap="square" rtlCol="0">
            <a:spAutoFit/>
          </a:bodyPr>
          <a:lstStyle/>
          <a:p>
            <a:pPr>
              <a:lnSpc>
                <a:spcPct val="100000"/>
              </a:lnSpc>
            </a:pPr>
            <a:r>
              <a:rPr lang="zh-CN" altLang="en-US" sz="3000" b="1" dirty="0">
                <a:latin typeface="微软雅黑" panose="020B0503020204020204" charset="-122"/>
                <a:ea typeface="微软雅黑" panose="020B0503020204020204" charset="-122"/>
              </a:rPr>
              <a:t>Expert Evaluation</a:t>
            </a:r>
          </a:p>
        </p:txBody>
      </p:sp>
      <p:sp>
        <p:nvSpPr>
          <p:cNvPr id="2" name="文本框 1"/>
          <p:cNvSpPr txBox="1"/>
          <p:nvPr>
            <p:custDataLst>
              <p:tags r:id="rId2"/>
            </p:custDataLst>
          </p:nvPr>
        </p:nvSpPr>
        <p:spPr>
          <a:xfrm>
            <a:off x="803593" y="1281430"/>
            <a:ext cx="11946255" cy="829945"/>
          </a:xfrm>
          <a:prstGeom prst="rect">
            <a:avLst/>
          </a:prstGeom>
          <a:noFill/>
        </p:spPr>
        <p:txBody>
          <a:bodyPr wrap="square" rtlCol="0">
            <a:spAutoFit/>
          </a:bodyPr>
          <a:lstStyle/>
          <a:p>
            <a:pPr>
              <a:lnSpc>
                <a:spcPct val="100000"/>
              </a:lnSpc>
            </a:pPr>
            <a:r>
              <a:rPr lang="en-US" sz="4800" b="1">
                <a:latin typeface="微软雅黑" panose="020B0503020204020204" charset="-122"/>
                <a:ea typeface="微软雅黑" panose="020B0503020204020204" charset="-122"/>
              </a:rPr>
              <a:t>EVALUATION</a:t>
            </a:r>
          </a:p>
        </p:txBody>
      </p:sp>
      <p:pic>
        <p:nvPicPr>
          <p:cNvPr id="3" name="图片 2"/>
          <p:cNvPicPr>
            <a:picLocks noChangeAspect="1"/>
          </p:cNvPicPr>
          <p:nvPr>
            <p:custDataLst>
              <p:tags r:id="rId3"/>
            </p:custDataLst>
          </p:nvPr>
        </p:nvPicPr>
        <p:blipFill>
          <a:blip r:embed="rId8"/>
          <a:stretch>
            <a:fillRect/>
          </a:stretch>
        </p:blipFill>
        <p:spPr>
          <a:xfrm>
            <a:off x="6085639" y="1827529"/>
            <a:ext cx="7428979" cy="4870788"/>
          </a:xfrm>
          <a:prstGeom prst="rect">
            <a:avLst/>
          </a:prstGeom>
          <a:effectLst>
            <a:outerShdw blurRad="63500" sx="102000" sy="102000" algn="ctr" rotWithShape="0">
              <a:prstClr val="black">
                <a:alpha val="40000"/>
              </a:prstClr>
            </a:outerShdw>
          </a:effectLst>
        </p:spPr>
      </p:pic>
      <p:sp>
        <p:nvSpPr>
          <p:cNvPr id="4" name="文本框 3"/>
          <p:cNvSpPr txBox="1"/>
          <p:nvPr>
            <p:custDataLst>
              <p:tags r:id="rId4"/>
            </p:custDataLst>
          </p:nvPr>
        </p:nvSpPr>
        <p:spPr>
          <a:xfrm>
            <a:off x="-595313" y="-1553845"/>
            <a:ext cx="9638030" cy="430887"/>
          </a:xfrm>
          <a:prstGeom prst="rect">
            <a:avLst/>
          </a:prstGeom>
          <a:noFill/>
        </p:spPr>
        <p:txBody>
          <a:bodyPr wrap="square" rtlCol="0">
            <a:spAutoFit/>
          </a:bodyPr>
          <a:lstStyle/>
          <a:p>
            <a:pPr>
              <a:lnSpc>
                <a:spcPct val="100000"/>
              </a:lnSpc>
            </a:pPr>
            <a:r>
              <a:rPr sz="2200" dirty="0">
                <a:latin typeface="微软雅黑" panose="020B0503020204020204" charset="-122"/>
                <a:ea typeface="微软雅黑" panose="020B0503020204020204" charset="-122"/>
                <a:sym typeface="+mn-ea"/>
              </a:rPr>
              <a:t>10 experts</a:t>
            </a:r>
            <a:r>
              <a:rPr lang="zh-CN" altLang="en-US" sz="2200" dirty="0">
                <a:latin typeface="微软雅黑" panose="020B0503020204020204" charset="-122"/>
                <a:ea typeface="微软雅黑" panose="020B0503020204020204" charset="-122"/>
                <a:sym typeface="+mn-ea"/>
              </a:rPr>
              <a:t>：</a:t>
            </a:r>
          </a:p>
        </p:txBody>
      </p:sp>
      <p:pic>
        <p:nvPicPr>
          <p:cNvPr id="338621346" name="图片 1"/>
          <p:cNvPicPr>
            <a:picLocks noChangeAspect="1"/>
          </p:cNvPicPr>
          <p:nvPr>
            <p:custDataLst>
              <p:tags r:id="rId5"/>
            </p:custDataLst>
          </p:nvPr>
        </p:nvPicPr>
        <p:blipFill>
          <a:blip r:embed="rId9"/>
          <a:stretch>
            <a:fillRect/>
          </a:stretch>
        </p:blipFill>
        <p:spPr>
          <a:xfrm>
            <a:off x="4026144" y="3019426"/>
            <a:ext cx="11834422" cy="3533774"/>
          </a:xfrm>
          <a:prstGeom prst="rect">
            <a:avLst/>
          </a:prstGeom>
          <a:effectLst>
            <a:outerShdw blurRad="63500" sx="102000" sy="102000" algn="ctr" rotWithShape="0">
              <a:prstClr val="black">
                <a:alpha val="40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86213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特邀报告-11"/>
          <p:cNvPicPr>
            <a:picLocks noChangeAspect="1"/>
          </p:cNvPicPr>
          <p:nvPr>
            <p:custDataLst>
              <p:tags r:id="rId1"/>
            </p:custDataLst>
          </p:nvPr>
        </p:nvPicPr>
        <p:blipFill>
          <a:blip r:embed="rId10"/>
          <a:stretch>
            <a:fillRect/>
          </a:stretch>
        </p:blipFill>
        <p:spPr>
          <a:xfrm>
            <a:off x="573405" y="476250"/>
            <a:ext cx="5093335" cy="752475"/>
          </a:xfrm>
          <a:prstGeom prst="rect">
            <a:avLst/>
          </a:prstGeom>
        </p:spPr>
      </p:pic>
      <p:sp>
        <p:nvSpPr>
          <p:cNvPr id="2" name="文本框 1">
            <a:extLst>
              <a:ext uri="{FF2B5EF4-FFF2-40B4-BE49-F238E27FC236}">
                <a16:creationId xmlns:a16="http://schemas.microsoft.com/office/drawing/2014/main" id="{5933C049-FBB5-DD33-09D9-0C3F2EBB5971}"/>
              </a:ext>
            </a:extLst>
          </p:cNvPr>
          <p:cNvSpPr txBox="1"/>
          <p:nvPr>
            <p:custDataLst>
              <p:tags r:id="rId2"/>
            </p:custDataLst>
          </p:nvPr>
        </p:nvSpPr>
        <p:spPr>
          <a:xfrm>
            <a:off x="1729970" y="2843326"/>
            <a:ext cx="4301490" cy="553085"/>
          </a:xfrm>
          <a:prstGeom prst="rect">
            <a:avLst/>
          </a:prstGeom>
          <a:noFill/>
        </p:spPr>
        <p:txBody>
          <a:bodyPr wrap="square" rtlCol="0">
            <a:spAutoFit/>
          </a:bodyPr>
          <a:lstStyle/>
          <a:p>
            <a:pPr>
              <a:lnSpc>
                <a:spcPct val="100000"/>
              </a:lnSpc>
            </a:pPr>
            <a:r>
              <a:rPr sz="3000" b="1" dirty="0">
                <a:solidFill>
                  <a:srgbClr val="21D191"/>
                </a:solidFill>
                <a:latin typeface="微软雅黑" panose="020B0503020204020204" charset="-122"/>
                <a:ea typeface="微软雅黑" panose="020B0503020204020204" charset="-122"/>
              </a:rPr>
              <a:t>BACKGROUND</a:t>
            </a:r>
          </a:p>
        </p:txBody>
      </p:sp>
      <p:sp>
        <p:nvSpPr>
          <p:cNvPr id="3" name="文本框 2">
            <a:extLst>
              <a:ext uri="{FF2B5EF4-FFF2-40B4-BE49-F238E27FC236}">
                <a16:creationId xmlns:a16="http://schemas.microsoft.com/office/drawing/2014/main" id="{BFCFD056-A13D-4319-71C5-B9F7E0424827}"/>
              </a:ext>
            </a:extLst>
          </p:cNvPr>
          <p:cNvSpPr txBox="1"/>
          <p:nvPr>
            <p:custDataLst>
              <p:tags r:id="rId3"/>
            </p:custDataLst>
          </p:nvPr>
        </p:nvSpPr>
        <p:spPr>
          <a:xfrm>
            <a:off x="1729970" y="3569193"/>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SYSTEM </a:t>
            </a:r>
            <a:r>
              <a:rPr lang="en-US" sz="3000" b="1" dirty="0">
                <a:solidFill>
                  <a:schemeClr val="bg1"/>
                </a:solidFill>
                <a:latin typeface="微软雅黑" panose="020B0503020204020204" charset="-122"/>
                <a:ea typeface="微软雅黑" panose="020B0503020204020204" charset="-122"/>
              </a:rPr>
              <a:t>OVERVIEW</a:t>
            </a:r>
            <a:endParaRPr sz="3000" b="1" dirty="0">
              <a:solidFill>
                <a:schemeClr val="bg1"/>
              </a:solidFill>
              <a:latin typeface="微软雅黑" panose="020B0503020204020204" charset="-122"/>
              <a:ea typeface="微软雅黑" panose="020B0503020204020204" charset="-122"/>
            </a:endParaRPr>
          </a:p>
        </p:txBody>
      </p:sp>
      <p:sp>
        <p:nvSpPr>
          <p:cNvPr id="4" name="文本框 3">
            <a:extLst>
              <a:ext uri="{FF2B5EF4-FFF2-40B4-BE49-F238E27FC236}">
                <a16:creationId xmlns:a16="http://schemas.microsoft.com/office/drawing/2014/main" id="{45BC018F-5060-F7AF-29BF-E733F8D07BEC}"/>
              </a:ext>
            </a:extLst>
          </p:cNvPr>
          <p:cNvSpPr txBox="1"/>
          <p:nvPr>
            <p:custDataLst>
              <p:tags r:id="rId4"/>
            </p:custDataLst>
          </p:nvPr>
        </p:nvSpPr>
        <p:spPr>
          <a:xfrm>
            <a:off x="1729970" y="4295060"/>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VISUALIZATION</a:t>
            </a:r>
          </a:p>
        </p:txBody>
      </p:sp>
      <p:sp>
        <p:nvSpPr>
          <p:cNvPr id="5" name="文本框 4">
            <a:extLst>
              <a:ext uri="{FF2B5EF4-FFF2-40B4-BE49-F238E27FC236}">
                <a16:creationId xmlns:a16="http://schemas.microsoft.com/office/drawing/2014/main" id="{E88675DE-1AD6-69F5-5376-918F3F02F076}"/>
              </a:ext>
            </a:extLst>
          </p:cNvPr>
          <p:cNvSpPr txBox="1"/>
          <p:nvPr>
            <p:custDataLst>
              <p:tags r:id="rId5"/>
            </p:custDataLst>
          </p:nvPr>
        </p:nvSpPr>
        <p:spPr>
          <a:xfrm>
            <a:off x="1729970" y="5020927"/>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EVALUATION</a:t>
            </a:r>
          </a:p>
        </p:txBody>
      </p:sp>
      <p:sp>
        <p:nvSpPr>
          <p:cNvPr id="8" name="文本框 7">
            <a:extLst>
              <a:ext uri="{FF2B5EF4-FFF2-40B4-BE49-F238E27FC236}">
                <a16:creationId xmlns:a16="http://schemas.microsoft.com/office/drawing/2014/main" id="{67C9CB9F-55E9-6464-6481-F06CF3959C7C}"/>
              </a:ext>
            </a:extLst>
          </p:cNvPr>
          <p:cNvSpPr txBox="1"/>
          <p:nvPr>
            <p:custDataLst>
              <p:tags r:id="rId6"/>
            </p:custDataLst>
          </p:nvPr>
        </p:nvSpPr>
        <p:spPr>
          <a:xfrm>
            <a:off x="1729970" y="5746794"/>
            <a:ext cx="4301490" cy="553085"/>
          </a:xfrm>
          <a:prstGeom prst="rect">
            <a:avLst/>
          </a:prstGeom>
          <a:noFill/>
        </p:spPr>
        <p:txBody>
          <a:bodyPr wrap="square" rtlCol="0">
            <a:spAutoFit/>
          </a:bodyPr>
          <a:lstStyle/>
          <a:p>
            <a:pPr>
              <a:lnSpc>
                <a:spcPct val="100000"/>
              </a:lnSpc>
            </a:pPr>
            <a:r>
              <a:rPr lang="en-US" sz="3000" b="1" dirty="0">
                <a:solidFill>
                  <a:schemeClr val="bg1"/>
                </a:solidFill>
                <a:latin typeface="微软雅黑" panose="020B0503020204020204" charset="-122"/>
                <a:ea typeface="微软雅黑" panose="020B0503020204020204" charset="-122"/>
              </a:rPr>
              <a:t>CONCLUSION</a:t>
            </a:r>
            <a:endParaRPr sz="3000" b="1" dirty="0">
              <a:solidFill>
                <a:schemeClr val="bg1"/>
              </a:solidFill>
              <a:latin typeface="微软雅黑" panose="020B0503020204020204" charset="-122"/>
              <a:ea typeface="微软雅黑" panose="020B0503020204020204" charset="-122"/>
            </a:endParaRPr>
          </a:p>
        </p:txBody>
      </p:sp>
      <p:sp>
        <p:nvSpPr>
          <p:cNvPr id="13" name="文本框 12">
            <a:extLst>
              <a:ext uri="{FF2B5EF4-FFF2-40B4-BE49-F238E27FC236}">
                <a16:creationId xmlns:a16="http://schemas.microsoft.com/office/drawing/2014/main" id="{25D37B84-FA12-5ED1-8D61-71E2D148B4F3}"/>
              </a:ext>
            </a:extLst>
          </p:cNvPr>
          <p:cNvSpPr txBox="1"/>
          <p:nvPr>
            <p:custDataLst>
              <p:tags r:id="rId7"/>
            </p:custDataLst>
          </p:nvPr>
        </p:nvSpPr>
        <p:spPr>
          <a:xfrm>
            <a:off x="1640030" y="1745679"/>
            <a:ext cx="4398247" cy="829945"/>
          </a:xfrm>
          <a:prstGeom prst="rect">
            <a:avLst/>
          </a:prstGeom>
          <a:noFill/>
        </p:spPr>
        <p:txBody>
          <a:bodyPr wrap="square" rtlCol="0">
            <a:spAutoFit/>
          </a:bodyPr>
          <a:lstStyle/>
          <a:p>
            <a:pPr>
              <a:lnSpc>
                <a:spcPct val="100000"/>
              </a:lnSpc>
            </a:pPr>
            <a:r>
              <a:rPr lang="zh-CN" altLang="en-US" sz="4800" b="1" dirty="0">
                <a:solidFill>
                  <a:schemeClr val="bg1"/>
                </a:solidFill>
                <a:latin typeface="微软雅黑" panose="020B0503020204020204" charset="-122"/>
                <a:ea typeface="微软雅黑" panose="020B0503020204020204" charset="-122"/>
              </a:rPr>
              <a:t>CONTENTS</a:t>
            </a:r>
          </a:p>
        </p:txBody>
      </p:sp>
    </p:spTree>
    <p:extLst>
      <p:ext uri="{BB962C8B-B14F-4D97-AF65-F5344CB8AC3E}">
        <p14:creationId xmlns:p14="http://schemas.microsoft.com/office/powerpoint/2010/main" val="153970514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特邀报告-11"/>
          <p:cNvPicPr>
            <a:picLocks noChangeAspect="1"/>
          </p:cNvPicPr>
          <p:nvPr>
            <p:custDataLst>
              <p:tags r:id="rId1"/>
            </p:custDataLst>
          </p:nvPr>
        </p:nvPicPr>
        <p:blipFill>
          <a:blip r:embed="rId10"/>
          <a:stretch>
            <a:fillRect/>
          </a:stretch>
        </p:blipFill>
        <p:spPr>
          <a:xfrm>
            <a:off x="573405" y="476250"/>
            <a:ext cx="5093335" cy="752475"/>
          </a:xfrm>
          <a:prstGeom prst="rect">
            <a:avLst/>
          </a:prstGeom>
        </p:spPr>
      </p:pic>
      <p:sp>
        <p:nvSpPr>
          <p:cNvPr id="2" name="文本框 1">
            <a:extLst>
              <a:ext uri="{FF2B5EF4-FFF2-40B4-BE49-F238E27FC236}">
                <a16:creationId xmlns:a16="http://schemas.microsoft.com/office/drawing/2014/main" id="{5933C049-FBB5-DD33-09D9-0C3F2EBB5971}"/>
              </a:ext>
            </a:extLst>
          </p:cNvPr>
          <p:cNvSpPr txBox="1"/>
          <p:nvPr>
            <p:custDataLst>
              <p:tags r:id="rId2"/>
            </p:custDataLst>
          </p:nvPr>
        </p:nvSpPr>
        <p:spPr>
          <a:xfrm>
            <a:off x="1729970" y="2843326"/>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BACKGROUND</a:t>
            </a:r>
          </a:p>
        </p:txBody>
      </p:sp>
      <p:sp>
        <p:nvSpPr>
          <p:cNvPr id="3" name="文本框 2">
            <a:extLst>
              <a:ext uri="{FF2B5EF4-FFF2-40B4-BE49-F238E27FC236}">
                <a16:creationId xmlns:a16="http://schemas.microsoft.com/office/drawing/2014/main" id="{BFCFD056-A13D-4319-71C5-B9F7E0424827}"/>
              </a:ext>
            </a:extLst>
          </p:cNvPr>
          <p:cNvSpPr txBox="1"/>
          <p:nvPr>
            <p:custDataLst>
              <p:tags r:id="rId3"/>
            </p:custDataLst>
          </p:nvPr>
        </p:nvSpPr>
        <p:spPr>
          <a:xfrm>
            <a:off x="1729970" y="3569193"/>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SYSTEM </a:t>
            </a:r>
            <a:r>
              <a:rPr lang="en-US" sz="3000" b="1" dirty="0">
                <a:solidFill>
                  <a:schemeClr val="bg1"/>
                </a:solidFill>
                <a:latin typeface="微软雅黑" panose="020B0503020204020204" charset="-122"/>
                <a:ea typeface="微软雅黑" panose="020B0503020204020204" charset="-122"/>
              </a:rPr>
              <a:t>OVERVIEW</a:t>
            </a:r>
            <a:endParaRPr sz="3000" b="1" dirty="0">
              <a:solidFill>
                <a:schemeClr val="bg1"/>
              </a:solidFill>
              <a:latin typeface="微软雅黑" panose="020B0503020204020204" charset="-122"/>
              <a:ea typeface="微软雅黑" panose="020B0503020204020204" charset="-122"/>
            </a:endParaRPr>
          </a:p>
        </p:txBody>
      </p:sp>
      <p:sp>
        <p:nvSpPr>
          <p:cNvPr id="4" name="文本框 3">
            <a:extLst>
              <a:ext uri="{FF2B5EF4-FFF2-40B4-BE49-F238E27FC236}">
                <a16:creationId xmlns:a16="http://schemas.microsoft.com/office/drawing/2014/main" id="{45BC018F-5060-F7AF-29BF-E733F8D07BEC}"/>
              </a:ext>
            </a:extLst>
          </p:cNvPr>
          <p:cNvSpPr txBox="1"/>
          <p:nvPr>
            <p:custDataLst>
              <p:tags r:id="rId4"/>
            </p:custDataLst>
          </p:nvPr>
        </p:nvSpPr>
        <p:spPr>
          <a:xfrm>
            <a:off x="1729970" y="4295060"/>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VISUALIZATION</a:t>
            </a:r>
          </a:p>
        </p:txBody>
      </p:sp>
      <p:sp>
        <p:nvSpPr>
          <p:cNvPr id="5" name="文本框 4">
            <a:extLst>
              <a:ext uri="{FF2B5EF4-FFF2-40B4-BE49-F238E27FC236}">
                <a16:creationId xmlns:a16="http://schemas.microsoft.com/office/drawing/2014/main" id="{E88675DE-1AD6-69F5-5376-918F3F02F076}"/>
              </a:ext>
            </a:extLst>
          </p:cNvPr>
          <p:cNvSpPr txBox="1"/>
          <p:nvPr>
            <p:custDataLst>
              <p:tags r:id="rId5"/>
            </p:custDataLst>
          </p:nvPr>
        </p:nvSpPr>
        <p:spPr>
          <a:xfrm>
            <a:off x="1729970" y="5020927"/>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EVALUATION</a:t>
            </a:r>
          </a:p>
        </p:txBody>
      </p:sp>
      <p:sp>
        <p:nvSpPr>
          <p:cNvPr id="8" name="文本框 7">
            <a:extLst>
              <a:ext uri="{FF2B5EF4-FFF2-40B4-BE49-F238E27FC236}">
                <a16:creationId xmlns:a16="http://schemas.microsoft.com/office/drawing/2014/main" id="{67C9CB9F-55E9-6464-6481-F06CF3959C7C}"/>
              </a:ext>
            </a:extLst>
          </p:cNvPr>
          <p:cNvSpPr txBox="1"/>
          <p:nvPr>
            <p:custDataLst>
              <p:tags r:id="rId6"/>
            </p:custDataLst>
          </p:nvPr>
        </p:nvSpPr>
        <p:spPr>
          <a:xfrm>
            <a:off x="1729970" y="5746794"/>
            <a:ext cx="4301490" cy="553085"/>
          </a:xfrm>
          <a:prstGeom prst="rect">
            <a:avLst/>
          </a:prstGeom>
          <a:noFill/>
        </p:spPr>
        <p:txBody>
          <a:bodyPr wrap="square" rtlCol="0">
            <a:spAutoFit/>
          </a:bodyPr>
          <a:lstStyle/>
          <a:p>
            <a:pPr>
              <a:lnSpc>
                <a:spcPct val="100000"/>
              </a:lnSpc>
            </a:pPr>
            <a:r>
              <a:rPr lang="en-US" sz="3000" b="1" dirty="0">
                <a:solidFill>
                  <a:srgbClr val="21D191"/>
                </a:solidFill>
                <a:latin typeface="微软雅黑" panose="020B0503020204020204" charset="-122"/>
                <a:ea typeface="微软雅黑" panose="020B0503020204020204" charset="-122"/>
              </a:rPr>
              <a:t>CONCLUSION</a:t>
            </a:r>
            <a:endParaRPr sz="3000" b="1" dirty="0">
              <a:solidFill>
                <a:srgbClr val="21D191"/>
              </a:solidFill>
              <a:latin typeface="微软雅黑" panose="020B0503020204020204" charset="-122"/>
              <a:ea typeface="微软雅黑" panose="020B0503020204020204" charset="-122"/>
            </a:endParaRPr>
          </a:p>
        </p:txBody>
      </p:sp>
      <p:sp>
        <p:nvSpPr>
          <p:cNvPr id="13" name="文本框 12">
            <a:extLst>
              <a:ext uri="{FF2B5EF4-FFF2-40B4-BE49-F238E27FC236}">
                <a16:creationId xmlns:a16="http://schemas.microsoft.com/office/drawing/2014/main" id="{25D37B84-FA12-5ED1-8D61-71E2D148B4F3}"/>
              </a:ext>
            </a:extLst>
          </p:cNvPr>
          <p:cNvSpPr txBox="1"/>
          <p:nvPr>
            <p:custDataLst>
              <p:tags r:id="rId7"/>
            </p:custDataLst>
          </p:nvPr>
        </p:nvSpPr>
        <p:spPr>
          <a:xfrm>
            <a:off x="1640030" y="1745679"/>
            <a:ext cx="4398247" cy="829945"/>
          </a:xfrm>
          <a:prstGeom prst="rect">
            <a:avLst/>
          </a:prstGeom>
          <a:noFill/>
        </p:spPr>
        <p:txBody>
          <a:bodyPr wrap="square" rtlCol="0">
            <a:spAutoFit/>
          </a:bodyPr>
          <a:lstStyle/>
          <a:p>
            <a:pPr>
              <a:lnSpc>
                <a:spcPct val="100000"/>
              </a:lnSpc>
            </a:pPr>
            <a:r>
              <a:rPr lang="zh-CN" altLang="en-US" sz="4800" b="1" dirty="0">
                <a:solidFill>
                  <a:schemeClr val="bg1"/>
                </a:solidFill>
                <a:latin typeface="微软雅黑" panose="020B0503020204020204" charset="-122"/>
                <a:ea typeface="微软雅黑" panose="020B0503020204020204" charset="-122"/>
              </a:rPr>
              <a:t>CONTENTS</a:t>
            </a:r>
          </a:p>
        </p:txBody>
      </p:sp>
    </p:spTree>
    <p:extLst>
      <p:ext uri="{BB962C8B-B14F-4D97-AF65-F5344CB8AC3E}">
        <p14:creationId xmlns:p14="http://schemas.microsoft.com/office/powerpoint/2010/main" val="27057794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custDataLst>
              <p:tags r:id="rId1"/>
            </p:custDataLst>
          </p:nvPr>
        </p:nvSpPr>
        <p:spPr>
          <a:xfrm>
            <a:off x="803593" y="4264246"/>
            <a:ext cx="5419090" cy="523220"/>
          </a:xfrm>
          <a:prstGeom prst="rect">
            <a:avLst/>
          </a:prstGeom>
          <a:noFill/>
        </p:spPr>
        <p:txBody>
          <a:bodyPr wrap="square" rtlCol="0">
            <a:spAutoFit/>
          </a:bodyPr>
          <a:lstStyle/>
          <a:p>
            <a:pPr>
              <a:lnSpc>
                <a:spcPct val="100000"/>
              </a:lnSpc>
            </a:pPr>
            <a:r>
              <a:rPr lang="zh-CN" altLang="en-US" sz="2800" b="1" dirty="0">
                <a:latin typeface="微软雅黑" panose="020B0503020204020204" charset="-122"/>
                <a:ea typeface="微软雅黑" panose="020B0503020204020204" charset="-122"/>
              </a:rPr>
              <a:t>Limitation </a:t>
            </a:r>
            <a:r>
              <a:rPr lang="en-US" altLang="zh-CN" sz="2800" b="1" dirty="0">
                <a:latin typeface="微软雅黑" panose="020B0503020204020204" charset="-122"/>
                <a:ea typeface="微软雅黑" panose="020B0503020204020204" charset="-122"/>
              </a:rPr>
              <a:t>&amp; Future Work</a:t>
            </a:r>
            <a:endParaRPr lang="zh-CN" altLang="en-US" sz="2800" b="1" dirty="0">
              <a:latin typeface="微软雅黑" panose="020B0503020204020204" charset="-122"/>
              <a:ea typeface="微软雅黑" panose="020B0503020204020204" charset="-122"/>
            </a:endParaRPr>
          </a:p>
        </p:txBody>
      </p:sp>
      <p:sp>
        <p:nvSpPr>
          <p:cNvPr id="19" name="文本框 18"/>
          <p:cNvSpPr txBox="1"/>
          <p:nvPr>
            <p:custDataLst>
              <p:tags r:id="rId2"/>
            </p:custDataLst>
          </p:nvPr>
        </p:nvSpPr>
        <p:spPr>
          <a:xfrm>
            <a:off x="803593" y="995680"/>
            <a:ext cx="11946255" cy="829945"/>
          </a:xfrm>
          <a:prstGeom prst="rect">
            <a:avLst/>
          </a:prstGeom>
          <a:noFill/>
        </p:spPr>
        <p:txBody>
          <a:bodyPr wrap="square" rtlCol="0">
            <a:spAutoFit/>
          </a:bodyPr>
          <a:lstStyle/>
          <a:p>
            <a:pPr>
              <a:lnSpc>
                <a:spcPct val="100000"/>
              </a:lnSpc>
            </a:pPr>
            <a:r>
              <a:rPr lang="en-US" sz="4800" b="1" dirty="0">
                <a:latin typeface="微软雅黑" panose="020B0503020204020204" charset="-122"/>
                <a:ea typeface="微软雅黑" panose="020B0503020204020204" charset="-122"/>
              </a:rPr>
              <a:t>CONCLUSION</a:t>
            </a:r>
          </a:p>
        </p:txBody>
      </p:sp>
      <p:sp>
        <p:nvSpPr>
          <p:cNvPr id="13" name="文本框 12"/>
          <p:cNvSpPr txBox="1"/>
          <p:nvPr>
            <p:custDataLst>
              <p:tags r:id="rId3"/>
            </p:custDataLst>
          </p:nvPr>
        </p:nvSpPr>
        <p:spPr>
          <a:xfrm>
            <a:off x="791527" y="4787466"/>
            <a:ext cx="16416020" cy="2063835"/>
          </a:xfrm>
          <a:prstGeom prst="rect">
            <a:avLst/>
          </a:prstGeom>
          <a:noFill/>
        </p:spPr>
        <p:txBody>
          <a:bodyPr wrap="square" rtlCol="0">
            <a:spAutoFit/>
          </a:bodyPr>
          <a:lstStyle/>
          <a:p>
            <a:pPr marL="342900" indent="-342900">
              <a:lnSpc>
                <a:spcPct val="150000"/>
              </a:lnSpc>
              <a:buFont typeface="Wingdings" panose="05000000000000000000" pitchFamily="2" charset="2"/>
              <a:buChar char="l"/>
            </a:pPr>
            <a:r>
              <a:rPr lang="zh-CN" altLang="en-US" sz="2200" dirty="0">
                <a:latin typeface="微软雅黑" panose="020B0503020204020204" charset="-122"/>
                <a:ea typeface="微软雅黑" panose="020B0503020204020204" charset="-122"/>
              </a:rPr>
              <a:t>Improving system </a:t>
            </a:r>
            <a:r>
              <a:rPr lang="zh-CN" altLang="en-US" sz="2200" b="1" dirty="0">
                <a:latin typeface="微软雅黑" panose="020B0503020204020204" charset="-122"/>
                <a:ea typeface="微软雅黑" panose="020B0503020204020204" charset="-122"/>
              </a:rPr>
              <a:t>response time</a:t>
            </a:r>
            <a:r>
              <a:rPr lang="zh-CN" altLang="en-US" sz="2200" dirty="0">
                <a:latin typeface="微软雅黑" panose="020B0503020204020204" charset="-122"/>
                <a:ea typeface="微软雅黑" panose="020B0503020204020204" charset="-122"/>
              </a:rPr>
              <a:t>: </a:t>
            </a:r>
            <a:r>
              <a:rPr lang="en-US" altLang="zh-CN" sz="2200" dirty="0">
                <a:latin typeface="微软雅黑" panose="020B0503020204020204" charset="-122"/>
                <a:ea typeface="微软雅黑" panose="020B0503020204020204" charset="-122"/>
              </a:rPr>
              <a:t>Using h</a:t>
            </a:r>
            <a:r>
              <a:rPr lang="zh-CN" altLang="en-US" sz="2200" dirty="0">
                <a:latin typeface="微软雅黑" panose="020B0503020204020204" charset="-122"/>
                <a:ea typeface="微软雅黑" panose="020B0503020204020204" charset="-122"/>
              </a:rPr>
              <a:t>igh-performance </a:t>
            </a:r>
            <a:r>
              <a:rPr lang="en-US" altLang="zh-CN" sz="2200" dirty="0">
                <a:latin typeface="微软雅黑" panose="020B0503020204020204" charset="-122"/>
                <a:ea typeface="微软雅黑" panose="020B0503020204020204" charset="-122"/>
              </a:rPr>
              <a:t>device</a:t>
            </a:r>
            <a:r>
              <a:rPr lang="zh-CN" altLang="en-US" sz="2200" dirty="0">
                <a:latin typeface="微软雅黑" panose="020B0503020204020204" charset="-122"/>
                <a:ea typeface="微软雅黑" panose="020B0503020204020204" charset="-122"/>
              </a:rPr>
              <a:t>s</a:t>
            </a:r>
            <a:r>
              <a:rPr lang="en-US" altLang="zh-CN" sz="2200" dirty="0">
                <a:latin typeface="微软雅黑" panose="020B0503020204020204" charset="-122"/>
                <a:ea typeface="微软雅黑" panose="020B0503020204020204" charset="-122"/>
              </a:rPr>
              <a:t> and</a:t>
            </a:r>
            <a:r>
              <a:rPr lang="zh-CN" altLang="en-US" sz="2200" dirty="0">
                <a:latin typeface="微软雅黑" panose="020B0503020204020204" charset="-122"/>
                <a:ea typeface="微软雅黑" panose="020B0503020204020204" charset="-122"/>
              </a:rPr>
              <a:t> optimiz</a:t>
            </a:r>
            <a:r>
              <a:rPr lang="en-US" altLang="zh-CN" sz="2200" dirty="0" err="1">
                <a:latin typeface="微软雅黑" panose="020B0503020204020204" charset="-122"/>
                <a:ea typeface="微软雅黑" panose="020B0503020204020204" charset="-122"/>
              </a:rPr>
              <a:t>ing</a:t>
            </a:r>
            <a:r>
              <a:rPr lang="zh-CN" altLang="en-US" sz="2200" dirty="0">
                <a:latin typeface="微软雅黑" panose="020B0503020204020204" charset="-122"/>
                <a:ea typeface="微软雅黑" panose="020B0503020204020204" charset="-122"/>
              </a:rPr>
              <a:t> the time complexity of algorithm</a:t>
            </a:r>
            <a:r>
              <a:rPr lang="en-US" altLang="zh-CN" sz="2200" dirty="0">
                <a:latin typeface="微软雅黑" panose="020B0503020204020204" charset="-122"/>
                <a:ea typeface="微软雅黑" panose="020B0503020204020204" charset="-122"/>
              </a:rPr>
              <a:t>s.</a:t>
            </a:r>
          </a:p>
          <a:p>
            <a:pPr marL="342900" indent="-342900">
              <a:lnSpc>
                <a:spcPct val="150000"/>
              </a:lnSpc>
              <a:buFont typeface="Wingdings" panose="05000000000000000000" pitchFamily="2" charset="2"/>
              <a:buChar char="l"/>
            </a:pPr>
            <a:r>
              <a:rPr lang="zh-CN" altLang="en-US" sz="2200" b="0" dirty="0">
                <a:latin typeface="微软雅黑" panose="020B0503020204020204" charset="-122"/>
                <a:ea typeface="微软雅黑" panose="020B0503020204020204" charset="-122"/>
              </a:rPr>
              <a:t>Enriching model </a:t>
            </a:r>
            <a:r>
              <a:rPr lang="zh-CN" altLang="en-US" sz="2200" b="1" dirty="0">
                <a:latin typeface="微软雅黑" panose="020B0503020204020204" charset="-122"/>
                <a:ea typeface="微软雅黑" panose="020B0503020204020204" charset="-122"/>
              </a:rPr>
              <a:t>tuning strategies</a:t>
            </a:r>
            <a:r>
              <a:rPr lang="en-US" altLang="zh-CN" sz="2200" b="0" dirty="0">
                <a:latin typeface="微软雅黑" panose="020B0503020204020204" charset="-122"/>
                <a:ea typeface="微软雅黑" panose="020B0503020204020204" charset="-122"/>
              </a:rPr>
              <a:t>: A</a:t>
            </a:r>
            <a:r>
              <a:rPr lang="zh-CN" altLang="en-US" sz="2200" b="0" dirty="0">
                <a:latin typeface="微软雅黑" panose="020B0503020204020204" charset="-122"/>
                <a:ea typeface="微软雅黑" panose="020B0503020204020204" charset="-122"/>
              </a:rPr>
              <a:t>pplying more parameter optimization techniques such as grid search.</a:t>
            </a:r>
            <a:endParaRPr lang="en-US" altLang="zh-CN" sz="2200" b="0" dirty="0">
              <a:latin typeface="微软雅黑" panose="020B0503020204020204" charset="-122"/>
              <a:ea typeface="微软雅黑" panose="020B0503020204020204" charset="-122"/>
            </a:endParaRPr>
          </a:p>
          <a:p>
            <a:pPr marL="342900" indent="-342900">
              <a:lnSpc>
                <a:spcPct val="150000"/>
              </a:lnSpc>
              <a:buFont typeface="Wingdings" panose="05000000000000000000" pitchFamily="2" charset="2"/>
              <a:buChar char="l"/>
            </a:pPr>
            <a:r>
              <a:rPr lang="zh-CN" altLang="en-US" sz="2200" dirty="0">
                <a:latin typeface="微软雅黑" panose="020B0503020204020204" charset="-122"/>
                <a:ea typeface="微软雅黑" panose="020B0503020204020204" charset="-122"/>
                <a:sym typeface="+mn-ea"/>
              </a:rPr>
              <a:t>Optimizing </a:t>
            </a:r>
            <a:r>
              <a:rPr lang="zh-CN" altLang="en-US" sz="2200" b="1" dirty="0">
                <a:latin typeface="微软雅黑" panose="020B0503020204020204" charset="-122"/>
                <a:ea typeface="微软雅黑" panose="020B0503020204020204" charset="-122"/>
                <a:sym typeface="+mn-ea"/>
              </a:rPr>
              <a:t>visualization and interaction design</a:t>
            </a:r>
            <a:r>
              <a:rPr lang="en-US" altLang="zh-CN" sz="2200" dirty="0">
                <a:latin typeface="微软雅黑" panose="020B0503020204020204" charset="-122"/>
                <a:ea typeface="微软雅黑" panose="020B0503020204020204" charset="-122"/>
                <a:sym typeface="+mn-ea"/>
              </a:rPr>
              <a:t>: Enriching</a:t>
            </a:r>
            <a:r>
              <a:rPr lang="zh-CN" altLang="en-US" sz="2200" dirty="0">
                <a:latin typeface="微软雅黑" panose="020B0503020204020204" charset="-122"/>
                <a:ea typeface="微软雅黑" panose="020B0503020204020204" charset="-122"/>
                <a:sym typeface="+mn-ea"/>
              </a:rPr>
              <a:t> </a:t>
            </a:r>
            <a:r>
              <a:rPr lang="en-US" altLang="zh-CN" sz="2200" dirty="0">
                <a:latin typeface="微软雅黑" panose="020B0503020204020204" charset="-122"/>
                <a:ea typeface="微软雅黑" panose="020B0503020204020204" charset="-122"/>
                <a:sym typeface="+mn-ea"/>
              </a:rPr>
              <a:t>t</a:t>
            </a:r>
            <a:r>
              <a:rPr lang="zh-CN" altLang="en-US" sz="2200" dirty="0">
                <a:latin typeface="微软雅黑" panose="020B0503020204020204" charset="-122"/>
                <a:ea typeface="微软雅黑" panose="020B0503020204020204" charset="-122"/>
                <a:sym typeface="+mn-ea"/>
              </a:rPr>
              <a:t>he system's functionality</a:t>
            </a:r>
            <a:r>
              <a:rPr lang="en-US" altLang="zh-CN" sz="2200" dirty="0">
                <a:latin typeface="微软雅黑" panose="020B0503020204020204" charset="-122"/>
                <a:ea typeface="微软雅黑" panose="020B0503020204020204" charset="-122"/>
                <a:sym typeface="+mn-ea"/>
              </a:rPr>
              <a:t>.</a:t>
            </a:r>
          </a:p>
          <a:p>
            <a:pPr marL="342900" indent="-342900">
              <a:lnSpc>
                <a:spcPct val="150000"/>
              </a:lnSpc>
              <a:buFont typeface="Wingdings" panose="05000000000000000000" pitchFamily="2" charset="2"/>
              <a:buChar char="l"/>
            </a:pPr>
            <a:r>
              <a:rPr lang="en-US" altLang="zh-CN" sz="2200" b="1" dirty="0">
                <a:latin typeface="微软雅黑" panose="020B0503020204020204" charset="-122"/>
                <a:ea typeface="微软雅黑" panose="020B0503020204020204" charset="-122"/>
                <a:sym typeface="+mn-ea"/>
              </a:rPr>
              <a:t>Generalization</a:t>
            </a:r>
            <a:r>
              <a:rPr lang="en-US" altLang="zh-CN" sz="2200" dirty="0">
                <a:latin typeface="微软雅黑" panose="020B0503020204020204" charset="-122"/>
                <a:ea typeface="微软雅黑" panose="020B0503020204020204" charset="-122"/>
                <a:sym typeface="+mn-ea"/>
              </a:rPr>
              <a:t>: Applied to other fields that use GBDT for binary prediction.</a:t>
            </a:r>
            <a:endParaRPr lang="zh-CN" altLang="en-US" sz="2200" dirty="0">
              <a:latin typeface="微软雅黑" panose="020B0503020204020204" charset="-122"/>
              <a:ea typeface="微软雅黑" panose="020B0503020204020204" charset="-122"/>
            </a:endParaRPr>
          </a:p>
        </p:txBody>
      </p:sp>
      <p:sp>
        <p:nvSpPr>
          <p:cNvPr id="5" name="文本框 4"/>
          <p:cNvSpPr txBox="1"/>
          <p:nvPr>
            <p:custDataLst>
              <p:tags r:id="rId4"/>
            </p:custDataLst>
          </p:nvPr>
        </p:nvSpPr>
        <p:spPr>
          <a:xfrm>
            <a:off x="803593" y="1911292"/>
            <a:ext cx="16416020" cy="2047548"/>
          </a:xfrm>
          <a:prstGeom prst="rect">
            <a:avLst/>
          </a:prstGeom>
          <a:noFill/>
          <a:ln w="9525">
            <a:noFill/>
          </a:ln>
        </p:spPr>
        <p:txBody>
          <a:bodyPr wrap="square">
            <a:spAutoFit/>
          </a:bodyPr>
          <a:lstStyle/>
          <a:p>
            <a:pPr algn="l">
              <a:lnSpc>
                <a:spcPct val="150000"/>
              </a:lnSpc>
              <a:buClrTx/>
              <a:buSzTx/>
            </a:pPr>
            <a:r>
              <a:rPr lang="zh-CN" altLang="en-US" sz="3200" b="1" dirty="0">
                <a:latin typeface="微软雅黑" panose="020B0503020204020204" charset="-122"/>
                <a:ea typeface="微软雅黑" panose="020B0503020204020204" charset="-122"/>
              </a:rPr>
              <a:t>GBDT4CTRVis </a:t>
            </a:r>
            <a:r>
              <a:rPr lang="zh-CN" altLang="en-US" sz="2800" b="0" dirty="0">
                <a:latin typeface="微软雅黑" panose="020B0503020204020204" charset="-122"/>
                <a:ea typeface="微软雅黑" panose="020B0503020204020204" charset="-122"/>
              </a:rPr>
              <a:t>helps advertising analysts </a:t>
            </a:r>
            <a:r>
              <a:rPr lang="zh-CN" altLang="en-US" sz="2800" b="1" dirty="0">
                <a:latin typeface="微软雅黑" panose="020B0503020204020204" charset="-122"/>
                <a:ea typeface="微软雅黑" panose="020B0503020204020204" charset="-122"/>
              </a:rPr>
              <a:t>understand</a:t>
            </a:r>
            <a:r>
              <a:rPr lang="zh-CN" altLang="en-US" sz="2800" b="0" dirty="0">
                <a:latin typeface="微软雅黑" panose="020B0503020204020204" charset="-122"/>
                <a:ea typeface="微软雅黑" panose="020B0503020204020204" charset="-122"/>
              </a:rPr>
              <a:t> the working mechanism of GBDT-based CTR prediction model from three levels: </a:t>
            </a:r>
            <a:r>
              <a:rPr lang="zh-CN" altLang="en-US" sz="2800" b="1" dirty="0">
                <a:latin typeface="微软雅黑" panose="020B0503020204020204" charset="-122"/>
                <a:ea typeface="微软雅黑" panose="020B0503020204020204" charset="-122"/>
              </a:rPr>
              <a:t>instance, feature, and model</a:t>
            </a:r>
            <a:r>
              <a:rPr lang="zh-CN" altLang="en-US" sz="2800" b="0" dirty="0">
                <a:latin typeface="微软雅黑" panose="020B0503020204020204" charset="-122"/>
                <a:ea typeface="微软雅黑" panose="020B0503020204020204" charset="-122"/>
              </a:rPr>
              <a:t>, and facilitate the process of </a:t>
            </a:r>
            <a:r>
              <a:rPr lang="zh-CN" altLang="en-US" sz="2800" b="1" dirty="0">
                <a:latin typeface="微软雅黑" panose="020B0503020204020204" charset="-122"/>
                <a:ea typeface="微软雅黑" panose="020B0503020204020204" charset="-122"/>
              </a:rPr>
              <a:t>model tuning</a:t>
            </a:r>
            <a:endParaRPr lang="en-US" altLang="zh-CN" sz="2800" dirty="0">
              <a:latin typeface="微软雅黑" panose="020B0503020204020204" charset="-122"/>
              <a:ea typeface="微软雅黑" panose="020B0503020204020204" charset="-122"/>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特邀报告-11"/>
          <p:cNvPicPr>
            <a:picLocks noChangeAspect="1"/>
          </p:cNvPicPr>
          <p:nvPr>
            <p:custDataLst>
              <p:tags r:id="rId1"/>
            </p:custDataLst>
          </p:nvPr>
        </p:nvPicPr>
        <p:blipFill>
          <a:blip r:embed="rId6"/>
          <a:stretch>
            <a:fillRect/>
          </a:stretch>
        </p:blipFill>
        <p:spPr>
          <a:xfrm>
            <a:off x="573405" y="476250"/>
            <a:ext cx="5093335" cy="752475"/>
          </a:xfrm>
          <a:prstGeom prst="rect">
            <a:avLst/>
          </a:prstGeom>
        </p:spPr>
      </p:pic>
      <p:sp>
        <p:nvSpPr>
          <p:cNvPr id="7" name="文本框 6"/>
          <p:cNvSpPr txBox="1"/>
          <p:nvPr>
            <p:custDataLst>
              <p:tags r:id="rId2"/>
            </p:custDataLst>
          </p:nvPr>
        </p:nvSpPr>
        <p:spPr>
          <a:xfrm>
            <a:off x="573405" y="1871980"/>
            <a:ext cx="9773920" cy="2325370"/>
          </a:xfrm>
          <a:prstGeom prst="rect">
            <a:avLst/>
          </a:prstGeom>
          <a:noFill/>
        </p:spPr>
        <p:txBody>
          <a:bodyPr wrap="square" rtlCol="0">
            <a:spAutoFit/>
          </a:bodyPr>
          <a:lstStyle/>
          <a:p>
            <a:pPr>
              <a:lnSpc>
                <a:spcPct val="110000"/>
              </a:lnSpc>
            </a:pPr>
            <a:r>
              <a:rPr lang="en-US" altLang="zh-CN" sz="6600" b="1">
                <a:solidFill>
                  <a:schemeClr val="bg1"/>
                </a:solidFill>
                <a:latin typeface="微软雅黑" panose="020B0503020204020204" charset="-122"/>
                <a:ea typeface="微软雅黑" panose="020B0503020204020204" charset="-122"/>
              </a:rPr>
              <a:t>THANK YOU </a:t>
            </a:r>
          </a:p>
          <a:p>
            <a:pPr>
              <a:lnSpc>
                <a:spcPct val="110000"/>
              </a:lnSpc>
            </a:pPr>
            <a:r>
              <a:rPr lang="en-US" altLang="zh-CN" sz="6600" b="1">
                <a:solidFill>
                  <a:schemeClr val="bg1"/>
                </a:solidFill>
                <a:latin typeface="微软雅黑" panose="020B0503020204020204" charset="-122"/>
                <a:ea typeface="微软雅黑" panose="020B0503020204020204" charset="-122"/>
              </a:rPr>
              <a:t>FOR LISTENING</a:t>
            </a:r>
          </a:p>
        </p:txBody>
      </p:sp>
      <p:sp>
        <p:nvSpPr>
          <p:cNvPr id="9" name="文本框 8"/>
          <p:cNvSpPr txBox="1"/>
          <p:nvPr>
            <p:custDataLst>
              <p:tags r:id="rId3"/>
            </p:custDataLst>
          </p:nvPr>
        </p:nvSpPr>
        <p:spPr>
          <a:xfrm>
            <a:off x="589280" y="4910455"/>
            <a:ext cx="13225145" cy="460375"/>
          </a:xfrm>
          <a:prstGeom prst="rect">
            <a:avLst/>
          </a:prstGeom>
          <a:noFill/>
        </p:spPr>
        <p:txBody>
          <a:bodyPr wrap="square" rtlCol="0">
            <a:spAutoFit/>
          </a:bodyPr>
          <a:lstStyle/>
          <a:p>
            <a:pPr>
              <a:lnSpc>
                <a:spcPct val="100000"/>
              </a:lnSpc>
            </a:pPr>
            <a:r>
              <a:rPr lang="zh-CN" altLang="en-US" sz="2400" b="1">
                <a:solidFill>
                  <a:schemeClr val="bg1"/>
                </a:solidFill>
                <a:latin typeface="微软雅黑" panose="020B0503020204020204" charset="-122"/>
                <a:ea typeface="微软雅黑" panose="020B0503020204020204" charset="-122"/>
              </a:rPr>
              <a:t>Wenwen Gao, Shangsong Liu, Yi Zhou, Fengjie Wang, Feng Zhou, Min Zhu*</a:t>
            </a:r>
          </a:p>
        </p:txBody>
      </p:sp>
      <p:sp>
        <p:nvSpPr>
          <p:cNvPr id="10" name="文本框 9"/>
          <p:cNvSpPr txBox="1"/>
          <p:nvPr/>
        </p:nvSpPr>
        <p:spPr>
          <a:xfrm>
            <a:off x="573405" y="5671185"/>
            <a:ext cx="9603740" cy="521970"/>
          </a:xfrm>
          <a:prstGeom prst="rect">
            <a:avLst/>
          </a:prstGeom>
          <a:noFill/>
        </p:spPr>
        <p:txBody>
          <a:bodyPr wrap="square" rtlCol="0">
            <a:spAutoFit/>
          </a:bodyPr>
          <a:lstStyle/>
          <a:p>
            <a:pPr>
              <a:lnSpc>
                <a:spcPct val="100000"/>
              </a:lnSpc>
            </a:pPr>
            <a:r>
              <a:rPr lang="en-US" altLang="zh-CN" sz="2800" b="1">
                <a:solidFill>
                  <a:schemeClr val="bg1"/>
                </a:solidFill>
                <a:latin typeface="微软雅黑" panose="020B0503020204020204" charset="-122"/>
                <a:ea typeface="微软雅黑" panose="020B0503020204020204" charset="-122"/>
              </a:rPr>
              <a:t>Sichuan University</a:t>
            </a:r>
          </a:p>
        </p:txBody>
      </p:sp>
      <p:sp>
        <p:nvSpPr>
          <p:cNvPr id="11" name="文本框 10"/>
          <p:cNvSpPr txBox="1"/>
          <p:nvPr/>
        </p:nvSpPr>
        <p:spPr>
          <a:xfrm>
            <a:off x="573405" y="6412865"/>
            <a:ext cx="2487295" cy="460375"/>
          </a:xfrm>
          <a:prstGeom prst="rect">
            <a:avLst/>
          </a:prstGeom>
          <a:noFill/>
        </p:spPr>
        <p:txBody>
          <a:bodyPr wrap="square" rtlCol="0">
            <a:spAutoFit/>
          </a:bodyPr>
          <a:lstStyle/>
          <a:p>
            <a:pPr>
              <a:lnSpc>
                <a:spcPct val="100000"/>
              </a:lnSpc>
            </a:pPr>
            <a:r>
              <a:rPr lang="zh-CN" altLang="en-US" sz="2400" b="1">
                <a:solidFill>
                  <a:schemeClr val="bg1"/>
                </a:solidFill>
                <a:latin typeface="微软雅黑" panose="020B0503020204020204" charset="-122"/>
                <a:ea typeface="微软雅黑" panose="020B0503020204020204" charset="-122"/>
              </a:rPr>
              <a:t>中国</a:t>
            </a:r>
            <a:r>
              <a:rPr lang="en-US" altLang="zh-CN" sz="2400" b="1">
                <a:solidFill>
                  <a:schemeClr val="bg1"/>
                </a:solidFill>
                <a:latin typeface="微软雅黑" panose="020B0503020204020204" charset="-122"/>
                <a:ea typeface="微软雅黑" panose="020B0503020204020204" charset="-122"/>
              </a:rPr>
              <a:t>·</a:t>
            </a:r>
            <a:r>
              <a:rPr lang="zh-CN" altLang="en-US" sz="2400" b="1">
                <a:solidFill>
                  <a:schemeClr val="bg1"/>
                </a:solidFill>
                <a:latin typeface="微软雅黑" panose="020B0503020204020204" charset="-122"/>
                <a:ea typeface="微软雅黑" panose="020B0503020204020204" charset="-122"/>
              </a:rPr>
              <a:t>重庆</a:t>
            </a:r>
          </a:p>
        </p:txBody>
      </p:sp>
      <p:sp>
        <p:nvSpPr>
          <p:cNvPr id="12" name="文本框 11"/>
          <p:cNvSpPr txBox="1"/>
          <p:nvPr/>
        </p:nvSpPr>
        <p:spPr>
          <a:xfrm>
            <a:off x="2484120" y="6493510"/>
            <a:ext cx="2790190" cy="337185"/>
          </a:xfrm>
          <a:prstGeom prst="rect">
            <a:avLst/>
          </a:prstGeom>
          <a:noFill/>
        </p:spPr>
        <p:txBody>
          <a:bodyPr wrap="square" rtlCol="0">
            <a:spAutoFit/>
          </a:bodyPr>
          <a:lstStyle/>
          <a:p>
            <a:pPr>
              <a:lnSpc>
                <a:spcPct val="100000"/>
              </a:lnSpc>
            </a:pPr>
            <a:r>
              <a:rPr lang="en-US" altLang="zh-CN" sz="1600" b="1">
                <a:solidFill>
                  <a:schemeClr val="bg1"/>
                </a:solidFill>
                <a:latin typeface="微软雅黑" panose="020B0503020204020204" charset="-122"/>
                <a:ea typeface="微软雅黑" panose="020B0503020204020204" charset="-122"/>
              </a:rPr>
              <a:t>Chongqing·China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custDataLst>
              <p:tags r:id="rId1"/>
            </p:custDataLst>
          </p:nvPr>
        </p:nvSpPr>
        <p:spPr>
          <a:xfrm>
            <a:off x="803910" y="2408222"/>
            <a:ext cx="5710555" cy="769441"/>
          </a:xfrm>
          <a:prstGeom prst="rect">
            <a:avLst/>
          </a:prstGeom>
          <a:noFill/>
        </p:spPr>
        <p:txBody>
          <a:bodyPr wrap="square" rtlCol="0">
            <a:spAutoFit/>
          </a:bodyPr>
          <a:lstStyle/>
          <a:p>
            <a:r>
              <a:rPr lang="en-US" altLang="zh-CN" sz="2200" b="1" dirty="0">
                <a:latin typeface="微软雅黑" panose="020B0503020204020204" charset="-122"/>
                <a:ea typeface="微软雅黑" panose="020B0503020204020204" charset="-122"/>
              </a:rPr>
              <a:t>What</a:t>
            </a:r>
            <a:r>
              <a:rPr lang="en-US" altLang="zh-CN" sz="2200" dirty="0">
                <a:latin typeface="微软雅黑" panose="020B0503020204020204" charset="-122"/>
                <a:ea typeface="微软雅黑" panose="020B0503020204020204" charset="-122"/>
              </a:rPr>
              <a:t> is a</a:t>
            </a:r>
            <a:r>
              <a:rPr lang="zh-CN" altLang="en-US" sz="2200" dirty="0">
                <a:latin typeface="微软雅黑" panose="020B0503020204020204" charset="-122"/>
                <a:ea typeface="微软雅黑" panose="020B0503020204020204" charset="-122"/>
              </a:rPr>
              <a:t>dvertisement </a:t>
            </a:r>
            <a:r>
              <a:rPr lang="en-US" altLang="zh-CN" sz="2200" dirty="0">
                <a:latin typeface="微软雅黑" panose="020B0503020204020204" charset="-122"/>
                <a:ea typeface="微软雅黑" panose="020B0503020204020204" charset="-122"/>
              </a:rPr>
              <a:t>c</a:t>
            </a:r>
            <a:r>
              <a:rPr lang="zh-CN" altLang="en-US" sz="2200" dirty="0">
                <a:latin typeface="微软雅黑" panose="020B0503020204020204" charset="-122"/>
                <a:ea typeface="微软雅黑" panose="020B0503020204020204" charset="-122"/>
              </a:rPr>
              <a:t>lick-</a:t>
            </a:r>
            <a:r>
              <a:rPr lang="en-US" altLang="zh-CN" sz="2200" dirty="0">
                <a:latin typeface="微软雅黑" panose="020B0503020204020204" charset="-122"/>
                <a:ea typeface="微软雅黑" panose="020B0503020204020204" charset="-122"/>
              </a:rPr>
              <a:t>t</a:t>
            </a:r>
            <a:r>
              <a:rPr lang="zh-CN" altLang="en-US" sz="2200" dirty="0">
                <a:latin typeface="微软雅黑" panose="020B0503020204020204" charset="-122"/>
                <a:ea typeface="微软雅黑" panose="020B0503020204020204" charset="-122"/>
              </a:rPr>
              <a:t>hrough </a:t>
            </a:r>
            <a:r>
              <a:rPr lang="en-US" altLang="zh-CN" sz="2200" dirty="0">
                <a:latin typeface="微软雅黑" panose="020B0503020204020204" charset="-122"/>
                <a:ea typeface="微软雅黑" panose="020B0503020204020204" charset="-122"/>
              </a:rPr>
              <a:t>r</a:t>
            </a:r>
            <a:r>
              <a:rPr lang="zh-CN" altLang="en-US" sz="2200" dirty="0">
                <a:latin typeface="微软雅黑" panose="020B0503020204020204" charset="-122"/>
                <a:ea typeface="微软雅黑" panose="020B0503020204020204" charset="-122"/>
              </a:rPr>
              <a:t>ate </a:t>
            </a:r>
            <a:r>
              <a:rPr lang="en-US" altLang="zh-CN" sz="2200" dirty="0">
                <a:latin typeface="微软雅黑" panose="020B0503020204020204" charset="-122"/>
                <a:ea typeface="微软雅黑" panose="020B0503020204020204" charset="-122"/>
              </a:rPr>
              <a:t>(CTR)</a:t>
            </a:r>
            <a:r>
              <a:rPr lang="zh-CN" altLang="en-US" sz="2200" dirty="0">
                <a:latin typeface="微软雅黑" panose="020B0503020204020204" charset="-122"/>
                <a:ea typeface="微软雅黑" panose="020B0503020204020204" charset="-122"/>
              </a:rPr>
              <a:t> </a:t>
            </a:r>
            <a:r>
              <a:rPr lang="en-US" altLang="zh-CN" sz="2200" dirty="0">
                <a:latin typeface="微软雅黑" panose="020B0503020204020204" charset="-122"/>
                <a:ea typeface="微软雅黑" panose="020B0503020204020204" charset="-122"/>
              </a:rPr>
              <a:t>p</a:t>
            </a:r>
            <a:r>
              <a:rPr lang="zh-CN" altLang="en-US" sz="2200" dirty="0">
                <a:latin typeface="微软雅黑" panose="020B0503020204020204" charset="-122"/>
                <a:ea typeface="微软雅黑" panose="020B0503020204020204" charset="-122"/>
              </a:rPr>
              <a:t>rediction？</a:t>
            </a:r>
          </a:p>
        </p:txBody>
      </p:sp>
      <p:sp>
        <p:nvSpPr>
          <p:cNvPr id="19" name="文本框 18"/>
          <p:cNvSpPr txBox="1"/>
          <p:nvPr>
            <p:custDataLst>
              <p:tags r:id="rId2"/>
            </p:custDataLst>
          </p:nvPr>
        </p:nvSpPr>
        <p:spPr>
          <a:xfrm>
            <a:off x="803593" y="1281430"/>
            <a:ext cx="11946255" cy="829945"/>
          </a:xfrm>
          <a:prstGeom prst="rect">
            <a:avLst/>
          </a:prstGeom>
          <a:noFill/>
        </p:spPr>
        <p:txBody>
          <a:bodyPr wrap="square" rtlCol="0">
            <a:spAutoFit/>
          </a:bodyPr>
          <a:lstStyle/>
          <a:p>
            <a:pPr>
              <a:lnSpc>
                <a:spcPct val="100000"/>
              </a:lnSpc>
            </a:pPr>
            <a:r>
              <a:rPr lang="en-US" sz="4800" b="1">
                <a:latin typeface="微软雅黑" panose="020B0503020204020204" charset="-122"/>
                <a:ea typeface="微软雅黑" panose="020B0503020204020204" charset="-122"/>
              </a:rPr>
              <a:t>BACKGROUND</a:t>
            </a:r>
          </a:p>
        </p:txBody>
      </p:sp>
      <p:pic>
        <p:nvPicPr>
          <p:cNvPr id="3" name="图片 2"/>
          <p:cNvPicPr>
            <a:picLocks noChangeAspect="1"/>
          </p:cNvPicPr>
          <p:nvPr>
            <p:custDataLst>
              <p:tags r:id="rId3"/>
            </p:custDataLst>
          </p:nvPr>
        </p:nvPicPr>
        <p:blipFill>
          <a:blip r:embed="rId11"/>
          <a:stretch>
            <a:fillRect/>
          </a:stretch>
        </p:blipFill>
        <p:spPr>
          <a:xfrm>
            <a:off x="6678930" y="1206500"/>
            <a:ext cx="6786245" cy="2898775"/>
          </a:xfrm>
          <a:prstGeom prst="rect">
            <a:avLst/>
          </a:prstGeom>
        </p:spPr>
      </p:pic>
      <p:pic>
        <p:nvPicPr>
          <p:cNvPr id="100" name="图片 99"/>
          <p:cNvPicPr/>
          <p:nvPr>
            <p:custDataLst>
              <p:tags r:id="rId4"/>
            </p:custDataLst>
          </p:nvPr>
        </p:nvPicPr>
        <p:blipFill>
          <a:blip r:embed="rId12"/>
          <a:srcRect b="34833"/>
          <a:stretch>
            <a:fillRect/>
          </a:stretch>
        </p:blipFill>
        <p:spPr>
          <a:xfrm>
            <a:off x="6641465" y="4451985"/>
            <a:ext cx="4387215" cy="2144395"/>
          </a:xfrm>
          <a:prstGeom prst="rect">
            <a:avLst/>
          </a:prstGeom>
          <a:noFill/>
          <a:ln w="9525">
            <a:noFill/>
          </a:ln>
        </p:spPr>
      </p:pic>
      <p:pic>
        <p:nvPicPr>
          <p:cNvPr id="101" name="图片 100"/>
          <p:cNvPicPr/>
          <p:nvPr>
            <p:custDataLst>
              <p:tags r:id="rId5"/>
            </p:custDataLst>
          </p:nvPr>
        </p:nvPicPr>
        <p:blipFill>
          <a:blip r:embed="rId13"/>
          <a:stretch>
            <a:fillRect/>
          </a:stretch>
        </p:blipFill>
        <p:spPr>
          <a:xfrm>
            <a:off x="11343640" y="4240530"/>
            <a:ext cx="2289175" cy="2430145"/>
          </a:xfrm>
          <a:prstGeom prst="rect">
            <a:avLst/>
          </a:prstGeom>
          <a:noFill/>
          <a:ln w="9525">
            <a:noFill/>
          </a:ln>
        </p:spPr>
      </p:pic>
      <p:pic>
        <p:nvPicPr>
          <p:cNvPr id="102" name="图片 101"/>
          <p:cNvPicPr/>
          <p:nvPr>
            <p:custDataLst>
              <p:tags r:id="rId6"/>
            </p:custDataLst>
          </p:nvPr>
        </p:nvPicPr>
        <p:blipFill>
          <a:blip r:embed="rId14"/>
          <a:stretch>
            <a:fillRect/>
          </a:stretch>
        </p:blipFill>
        <p:spPr>
          <a:xfrm>
            <a:off x="13947775" y="1127125"/>
            <a:ext cx="2678430" cy="5579110"/>
          </a:xfrm>
          <a:prstGeom prst="rect">
            <a:avLst/>
          </a:prstGeom>
          <a:noFill/>
          <a:ln w="9525">
            <a:noFill/>
          </a:ln>
        </p:spPr>
      </p:pic>
      <p:sp>
        <p:nvSpPr>
          <p:cNvPr id="4" name="文本框 3"/>
          <p:cNvSpPr txBox="1"/>
          <p:nvPr>
            <p:custDataLst>
              <p:tags r:id="rId7"/>
            </p:custDataLst>
          </p:nvPr>
        </p:nvSpPr>
        <p:spPr>
          <a:xfrm>
            <a:off x="803593" y="3427269"/>
            <a:ext cx="5560060" cy="1477328"/>
          </a:xfrm>
          <a:prstGeom prst="rect">
            <a:avLst/>
          </a:prstGeom>
          <a:noFill/>
        </p:spPr>
        <p:txBody>
          <a:bodyPr wrap="square" rtlCol="0">
            <a:spAutoFit/>
          </a:bodyPr>
          <a:lstStyle/>
          <a:p>
            <a:r>
              <a:rPr lang="zh-CN" altLang="en-US" sz="3000" b="1" dirty="0">
                <a:latin typeface="微软雅黑" panose="020B0503020204020204" charset="-122"/>
                <a:ea typeface="微软雅黑" panose="020B0503020204020204" charset="-122"/>
              </a:rPr>
              <a:t>Predicting whether </a:t>
            </a:r>
            <a:r>
              <a:rPr lang="en-US" altLang="zh-CN" sz="3000" b="1" dirty="0">
                <a:solidFill>
                  <a:srgbClr val="21D191"/>
                </a:solidFill>
                <a:latin typeface="微软雅黑" panose="020B0503020204020204" charset="-122"/>
                <a:ea typeface="微软雅黑" panose="020B0503020204020204" charset="-122"/>
              </a:rPr>
              <a:t>U</a:t>
            </a:r>
            <a:r>
              <a:rPr lang="zh-CN" altLang="en-US" sz="3000" b="1" dirty="0">
                <a:solidFill>
                  <a:srgbClr val="21D191"/>
                </a:solidFill>
                <a:latin typeface="微软雅黑" panose="020B0503020204020204" charset="-122"/>
                <a:ea typeface="微软雅黑" panose="020B0503020204020204" charset="-122"/>
              </a:rPr>
              <a:t>sers </a:t>
            </a:r>
            <a:r>
              <a:rPr lang="zh-CN" altLang="en-US" sz="3000" b="1" dirty="0">
                <a:latin typeface="微软雅黑" panose="020B0503020204020204" charset="-122"/>
                <a:ea typeface="微软雅黑" panose="020B0503020204020204" charset="-122"/>
              </a:rPr>
              <a:t>will click on </a:t>
            </a:r>
            <a:r>
              <a:rPr lang="en-US" altLang="zh-CN" sz="3000" b="1" dirty="0">
                <a:solidFill>
                  <a:srgbClr val="21D191"/>
                </a:solidFill>
                <a:latin typeface="微软雅黑" panose="020B0503020204020204" charset="-122"/>
                <a:ea typeface="微软雅黑" panose="020B0503020204020204" charset="-122"/>
              </a:rPr>
              <a:t>A</a:t>
            </a:r>
            <a:r>
              <a:rPr lang="zh-CN" altLang="en-US" sz="3000" b="1" dirty="0">
                <a:solidFill>
                  <a:srgbClr val="21D191"/>
                </a:solidFill>
                <a:latin typeface="微软雅黑" panose="020B0503020204020204" charset="-122"/>
                <a:ea typeface="微软雅黑" panose="020B0503020204020204" charset="-122"/>
              </a:rPr>
              <a:t>ds </a:t>
            </a:r>
            <a:r>
              <a:rPr lang="zh-CN" altLang="en-US" sz="3000" b="1" dirty="0">
                <a:latin typeface="微软雅黑" panose="020B0503020204020204" charset="-122"/>
                <a:ea typeface="微软雅黑" panose="020B0503020204020204" charset="-122"/>
              </a:rPr>
              <a:t>displayed on certain digital </a:t>
            </a:r>
            <a:r>
              <a:rPr lang="en-US" altLang="zh-CN" sz="3000" b="1" dirty="0">
                <a:solidFill>
                  <a:srgbClr val="21D191"/>
                </a:solidFill>
                <a:latin typeface="微软雅黑" panose="020B0503020204020204" charset="-122"/>
                <a:ea typeface="微软雅黑" panose="020B0503020204020204" charset="-122"/>
              </a:rPr>
              <a:t>M</a:t>
            </a:r>
            <a:r>
              <a:rPr lang="zh-CN" altLang="en-US" sz="3000" b="1" dirty="0">
                <a:solidFill>
                  <a:srgbClr val="21D191"/>
                </a:solidFill>
                <a:latin typeface="微软雅黑" panose="020B0503020204020204" charset="-122"/>
                <a:ea typeface="微软雅黑" panose="020B0503020204020204" charset="-122"/>
              </a:rPr>
              <a:t>edia</a:t>
            </a:r>
            <a:endParaRPr lang="zh-CN" altLang="en-US" sz="3000" b="1" dirty="0">
              <a:latin typeface="微软雅黑" panose="020B0503020204020204" charset="-122"/>
              <a:ea typeface="微软雅黑" panose="020B0503020204020204" charset="-122"/>
            </a:endParaRPr>
          </a:p>
        </p:txBody>
      </p:sp>
      <p:sp>
        <p:nvSpPr>
          <p:cNvPr id="5" name="文本框 4"/>
          <p:cNvSpPr txBox="1"/>
          <p:nvPr>
            <p:custDataLst>
              <p:tags r:id="rId8"/>
            </p:custDataLst>
          </p:nvPr>
        </p:nvSpPr>
        <p:spPr>
          <a:xfrm>
            <a:off x="803593" y="5154203"/>
            <a:ext cx="5560060" cy="1106805"/>
          </a:xfrm>
          <a:prstGeom prst="rect">
            <a:avLst/>
          </a:prstGeom>
          <a:noFill/>
        </p:spPr>
        <p:txBody>
          <a:bodyPr wrap="square" rtlCol="0">
            <a:spAutoFit/>
          </a:bodyPr>
          <a:lstStyle/>
          <a:p>
            <a:pPr>
              <a:lnSpc>
                <a:spcPct val="100000"/>
              </a:lnSpc>
            </a:pPr>
            <a:r>
              <a:rPr lang="zh-CN" altLang="en-US" sz="2200" dirty="0">
                <a:latin typeface="微软雅黑" panose="020B0503020204020204" charset="-122"/>
                <a:ea typeface="微软雅黑" panose="020B0503020204020204" charset="-122"/>
              </a:rPr>
              <a:t>Exposing ads more accurately to target users in order to reduce advertising costs and increase ad</a:t>
            </a:r>
            <a:r>
              <a:rPr lang="en-US" altLang="zh-CN" sz="2200" dirty="0">
                <a:latin typeface="微软雅黑" panose="020B0503020204020204" charset="-122"/>
                <a:ea typeface="微软雅黑" panose="020B0503020204020204" charset="-122"/>
              </a:rPr>
              <a:t>s</a:t>
            </a:r>
            <a:r>
              <a:rPr lang="zh-CN" altLang="en-US" sz="2200" dirty="0">
                <a:latin typeface="微软雅黑" panose="020B0503020204020204" charset="-122"/>
                <a:ea typeface="微软雅黑" panose="020B0503020204020204" charset="-122"/>
              </a:rPr>
              <a:t> revenue.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inVertic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arn(inVertic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nodeType="clickEffect">
                                  <p:stCondLst>
                                    <p:cond delay="0"/>
                                  </p:stCondLst>
                                  <p:childTnLst>
                                    <p:set>
                                      <p:cBhvr>
                                        <p:cTn id="16" dur="1" fill="hold">
                                          <p:stCondLst>
                                            <p:cond delay="0"/>
                                          </p:stCondLst>
                                        </p:cTn>
                                        <p:tgtEl>
                                          <p:spTgt spid="100"/>
                                        </p:tgtEl>
                                        <p:attrNameLst>
                                          <p:attrName>style.visibility</p:attrName>
                                        </p:attrNameLst>
                                      </p:cBhvr>
                                      <p:to>
                                        <p:strVal val="visible"/>
                                      </p:to>
                                    </p:set>
                                    <p:animEffect transition="in" filter="barn(inVertical)">
                                      <p:cBhvr>
                                        <p:cTn id="17" dur="500"/>
                                        <p:tgtEl>
                                          <p:spTgt spid="100"/>
                                        </p:tgtEl>
                                      </p:cBhvr>
                                    </p:animEffect>
                                  </p:childTnLst>
                                </p:cTn>
                              </p:par>
                            </p:childTnLst>
                          </p:cTn>
                        </p:par>
                      </p:childTnLst>
                    </p:cTn>
                  </p:par>
                  <p:par>
                    <p:cTn id="18" fill="hold">
                      <p:stCondLst>
                        <p:cond delay="indefinite"/>
                      </p:stCondLst>
                      <p:childTnLst>
                        <p:par>
                          <p:cTn id="19" fill="hold">
                            <p:stCondLst>
                              <p:cond delay="0"/>
                            </p:stCondLst>
                            <p:childTnLst>
                              <p:par>
                                <p:cTn id="20" presetID="16" presetClass="entr" presetSubtype="21" fill="hold" nodeType="clickEffect">
                                  <p:stCondLst>
                                    <p:cond delay="0"/>
                                  </p:stCondLst>
                                  <p:childTnLst>
                                    <p:set>
                                      <p:cBhvr>
                                        <p:cTn id="21" dur="1" fill="hold">
                                          <p:stCondLst>
                                            <p:cond delay="0"/>
                                          </p:stCondLst>
                                        </p:cTn>
                                        <p:tgtEl>
                                          <p:spTgt spid="101"/>
                                        </p:tgtEl>
                                        <p:attrNameLst>
                                          <p:attrName>style.visibility</p:attrName>
                                        </p:attrNameLst>
                                      </p:cBhvr>
                                      <p:to>
                                        <p:strVal val="visible"/>
                                      </p:to>
                                    </p:set>
                                    <p:animEffect transition="in" filter="barn(inVertical)">
                                      <p:cBhvr>
                                        <p:cTn id="22" dur="500"/>
                                        <p:tgtEl>
                                          <p:spTgt spid="101"/>
                                        </p:tgtEl>
                                      </p:cBhvr>
                                    </p:animEffect>
                                  </p:childTnLst>
                                </p:cTn>
                              </p:par>
                            </p:childTnLst>
                          </p:cTn>
                        </p:par>
                      </p:childTnLst>
                    </p:cTn>
                  </p:par>
                  <p:par>
                    <p:cTn id="23" fill="hold">
                      <p:stCondLst>
                        <p:cond delay="indefinite"/>
                      </p:stCondLst>
                      <p:childTnLst>
                        <p:par>
                          <p:cTn id="24" fill="hold">
                            <p:stCondLst>
                              <p:cond delay="0"/>
                            </p:stCondLst>
                            <p:childTnLst>
                              <p:par>
                                <p:cTn id="25" presetID="16" presetClass="entr" presetSubtype="21" fill="hold" nodeType="clickEffect">
                                  <p:stCondLst>
                                    <p:cond delay="0"/>
                                  </p:stCondLst>
                                  <p:childTnLst>
                                    <p:set>
                                      <p:cBhvr>
                                        <p:cTn id="26" dur="1" fill="hold">
                                          <p:stCondLst>
                                            <p:cond delay="0"/>
                                          </p:stCondLst>
                                        </p:cTn>
                                        <p:tgtEl>
                                          <p:spTgt spid="102"/>
                                        </p:tgtEl>
                                        <p:attrNameLst>
                                          <p:attrName>style.visibility</p:attrName>
                                        </p:attrNameLst>
                                      </p:cBhvr>
                                      <p:to>
                                        <p:strVal val="visible"/>
                                      </p:to>
                                    </p:set>
                                    <p:animEffect transition="in" filter="barn(inVertical)">
                                      <p:cBhvr>
                                        <p:cTn id="27" dur="500"/>
                                        <p:tgtEl>
                                          <p:spTgt spid="102"/>
                                        </p:tgtEl>
                                      </p:cBhvr>
                                    </p:animEffect>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barn(inVertical)">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0"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barn(inVertical)">
                                      <p:cBhvr>
                                        <p:cTn id="3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矩形: 圆角 19">
            <a:extLst>
              <a:ext uri="{FF2B5EF4-FFF2-40B4-BE49-F238E27FC236}">
                <a16:creationId xmlns:a16="http://schemas.microsoft.com/office/drawing/2014/main" id="{E8D078C6-E44E-A09E-9E03-0CC978BFF5B8}"/>
              </a:ext>
            </a:extLst>
          </p:cNvPr>
          <p:cNvSpPr/>
          <p:nvPr/>
        </p:nvSpPr>
        <p:spPr>
          <a:xfrm>
            <a:off x="3914458" y="2863749"/>
            <a:ext cx="9953625" cy="2745573"/>
          </a:xfrm>
          <a:prstGeom prst="roundRect">
            <a:avLst/>
          </a:prstGeom>
          <a:ln w="28575">
            <a:solidFill>
              <a:srgbClr val="7E1AFF"/>
            </a:solidFill>
          </a:ln>
          <a:effectLst>
            <a:outerShdw blurRad="63500" sx="102000" sy="102000" algn="ctr" rotWithShape="0">
              <a:prstClr val="black">
                <a:alpha val="40000"/>
              </a:prstClr>
            </a:outerShdw>
          </a:effectLst>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a:p>
        </p:txBody>
      </p:sp>
      <p:sp>
        <p:nvSpPr>
          <p:cNvPr id="17" name="文本框 16"/>
          <p:cNvSpPr txBox="1"/>
          <p:nvPr>
            <p:custDataLst>
              <p:tags r:id="rId1"/>
            </p:custDataLst>
          </p:nvPr>
        </p:nvSpPr>
        <p:spPr>
          <a:xfrm>
            <a:off x="803910" y="2235835"/>
            <a:ext cx="6777762" cy="430887"/>
          </a:xfrm>
          <a:prstGeom prst="rect">
            <a:avLst/>
          </a:prstGeom>
          <a:noFill/>
        </p:spPr>
        <p:txBody>
          <a:bodyPr wrap="square" rtlCol="0">
            <a:spAutoFit/>
          </a:bodyPr>
          <a:lstStyle/>
          <a:p>
            <a:r>
              <a:rPr lang="zh-CN" altLang="en-US" sz="2200" b="1" dirty="0">
                <a:latin typeface="微软雅黑" panose="020B0503020204020204" charset="-122"/>
                <a:ea typeface="微软雅黑" panose="020B0503020204020204" charset="-122"/>
              </a:rPr>
              <a:t>How</a:t>
            </a:r>
            <a:r>
              <a:rPr lang="zh-CN" altLang="en-US" sz="2200" dirty="0">
                <a:latin typeface="微软雅黑" panose="020B0503020204020204" charset="-122"/>
                <a:ea typeface="微软雅黑" panose="020B0503020204020204" charset="-122"/>
              </a:rPr>
              <a:t> to predict </a:t>
            </a:r>
            <a:r>
              <a:rPr lang="en-US" altLang="zh-CN" sz="2200" dirty="0">
                <a:latin typeface="微软雅黑" panose="020B0503020204020204" charset="-122"/>
                <a:ea typeface="微软雅黑" panose="020B0503020204020204" charset="-122"/>
                <a:sym typeface="+mn-ea"/>
              </a:rPr>
              <a:t>a</a:t>
            </a:r>
            <a:r>
              <a:rPr lang="zh-CN" altLang="en-US" sz="2200" dirty="0">
                <a:latin typeface="微软雅黑" panose="020B0503020204020204" charset="-122"/>
                <a:ea typeface="微软雅黑" panose="020B0503020204020204" charset="-122"/>
                <a:sym typeface="+mn-ea"/>
              </a:rPr>
              <a:t>dvertisement </a:t>
            </a:r>
            <a:r>
              <a:rPr lang="en-US" altLang="zh-CN" sz="2200" dirty="0">
                <a:latin typeface="微软雅黑" panose="020B0503020204020204" charset="-122"/>
                <a:ea typeface="微软雅黑" panose="020B0503020204020204" charset="-122"/>
                <a:sym typeface="+mn-ea"/>
              </a:rPr>
              <a:t>CTR</a:t>
            </a:r>
            <a:r>
              <a:rPr lang="zh-CN" altLang="en-US" sz="2200" dirty="0">
                <a:latin typeface="微软雅黑" panose="020B0503020204020204" charset="-122"/>
                <a:ea typeface="微软雅黑" panose="020B0503020204020204" charset="-122"/>
              </a:rPr>
              <a:t>？</a:t>
            </a:r>
          </a:p>
        </p:txBody>
      </p:sp>
      <p:sp>
        <p:nvSpPr>
          <p:cNvPr id="19" name="文本框 18"/>
          <p:cNvSpPr txBox="1"/>
          <p:nvPr/>
        </p:nvSpPr>
        <p:spPr>
          <a:xfrm>
            <a:off x="803594" y="1281430"/>
            <a:ext cx="5424820" cy="829945"/>
          </a:xfrm>
          <a:prstGeom prst="rect">
            <a:avLst/>
          </a:prstGeom>
          <a:noFill/>
        </p:spPr>
        <p:txBody>
          <a:bodyPr wrap="square" rtlCol="0">
            <a:spAutoFit/>
          </a:bodyPr>
          <a:lstStyle/>
          <a:p>
            <a:pPr>
              <a:lnSpc>
                <a:spcPct val="100000"/>
              </a:lnSpc>
            </a:pPr>
            <a:r>
              <a:rPr lang="en-US" sz="4800" b="1">
                <a:latin typeface="微软雅黑" panose="020B0503020204020204" charset="-122"/>
                <a:ea typeface="微软雅黑" panose="020B0503020204020204" charset="-122"/>
              </a:rPr>
              <a:t>BACKGROUND</a:t>
            </a:r>
          </a:p>
        </p:txBody>
      </p:sp>
      <p:sp>
        <p:nvSpPr>
          <p:cNvPr id="13" name="文本框 12"/>
          <p:cNvSpPr txBox="1"/>
          <p:nvPr>
            <p:custDataLst>
              <p:tags r:id="rId2"/>
            </p:custDataLst>
          </p:nvPr>
        </p:nvSpPr>
        <p:spPr>
          <a:xfrm>
            <a:off x="6931275" y="1707407"/>
            <a:ext cx="8770922" cy="430887"/>
          </a:xfrm>
          <a:prstGeom prst="rect">
            <a:avLst/>
          </a:prstGeom>
          <a:noFill/>
        </p:spPr>
        <p:txBody>
          <a:bodyPr wrap="square" rtlCol="0">
            <a:spAutoFit/>
          </a:bodyPr>
          <a:lstStyle/>
          <a:p>
            <a:pPr>
              <a:lnSpc>
                <a:spcPct val="100000"/>
              </a:lnSpc>
            </a:pPr>
            <a:r>
              <a:rPr lang="en-US" altLang="zh-CN" sz="2200" dirty="0">
                <a:latin typeface="微软雅黑" panose="020B0503020204020204" charset="-122"/>
                <a:ea typeface="微软雅黑" panose="020B0503020204020204" charset="-122"/>
              </a:rPr>
              <a:t>A</a:t>
            </a:r>
            <a:r>
              <a:rPr lang="zh-CN" altLang="en-US" sz="2200" dirty="0">
                <a:latin typeface="微软雅黑" panose="020B0503020204020204" charset="-122"/>
                <a:ea typeface="微软雅黑" panose="020B0503020204020204" charset="-122"/>
              </a:rPr>
              <a:t>dvertising analysts</a:t>
            </a:r>
            <a:r>
              <a:rPr lang="en-US" altLang="zh-CN" sz="2200" dirty="0">
                <a:latin typeface="微软雅黑" panose="020B0503020204020204" charset="-122"/>
                <a:ea typeface="微软雅黑" panose="020B0503020204020204" charset="-122"/>
              </a:rPr>
              <a:t> build CTR prediction models</a:t>
            </a:r>
          </a:p>
        </p:txBody>
      </p:sp>
      <p:grpSp>
        <p:nvGrpSpPr>
          <p:cNvPr id="2" name="组合 1"/>
          <p:cNvGrpSpPr/>
          <p:nvPr/>
        </p:nvGrpSpPr>
        <p:grpSpPr>
          <a:xfrm>
            <a:off x="4352545" y="3041970"/>
            <a:ext cx="2578729" cy="2113915"/>
            <a:chOff x="2176489" y="2427089"/>
            <a:chExt cx="2578571" cy="2114045"/>
          </a:xfrm>
        </p:grpSpPr>
        <p:grpSp>
          <p:nvGrpSpPr>
            <p:cNvPr id="29" name="îśľiḋè"/>
            <p:cNvGrpSpPr/>
            <p:nvPr/>
          </p:nvGrpSpPr>
          <p:grpSpPr>
            <a:xfrm>
              <a:off x="2715983" y="3255675"/>
              <a:ext cx="1663700" cy="1285459"/>
              <a:chOff x="3889874" y="2149733"/>
              <a:chExt cx="2352624" cy="1817759"/>
            </a:xfrm>
            <a:solidFill>
              <a:schemeClr val="accent5">
                <a:alpha val="41000"/>
              </a:schemeClr>
            </a:solidFill>
          </p:grpSpPr>
          <p:sp>
            <p:nvSpPr>
              <p:cNvPr id="31" name="íṥḷîḑê"/>
              <p:cNvSpPr/>
              <p:nvPr>
                <p:custDataLst>
                  <p:tags r:id="rId8"/>
                </p:custDataLst>
              </p:nvPr>
            </p:nvSpPr>
            <p:spPr>
              <a:xfrm>
                <a:off x="4583302" y="3379713"/>
                <a:ext cx="587780" cy="587779"/>
              </a:xfrm>
              <a:prstGeom prst="ellipse">
                <a:avLst/>
              </a:prstGeom>
              <a:solidFill>
                <a:srgbClr val="87E8D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charset="-122"/>
                  <a:ea typeface="微软雅黑" panose="020B0503020204020204" charset="-122"/>
                </a:endParaRPr>
              </a:p>
            </p:txBody>
          </p:sp>
          <p:sp>
            <p:nvSpPr>
              <p:cNvPr id="32" name="îṥ1îdê"/>
              <p:cNvSpPr/>
              <p:nvPr>
                <p:custDataLst>
                  <p:tags r:id="rId9"/>
                </p:custDataLst>
              </p:nvPr>
            </p:nvSpPr>
            <p:spPr>
              <a:xfrm>
                <a:off x="3889874" y="2149733"/>
                <a:ext cx="2352624" cy="1523820"/>
              </a:xfrm>
              <a:prstGeom prst="ellipse">
                <a:avLst/>
              </a:prstGeom>
              <a:solidFill>
                <a:srgbClr val="87E8D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b="1" dirty="0">
                    <a:latin typeface="微软雅黑" panose="020B0503020204020204" charset="-122"/>
                    <a:ea typeface="微软雅黑" panose="020B0503020204020204" charset="-122"/>
                  </a:rPr>
                  <a:t>Medium</a:t>
                </a:r>
              </a:p>
            </p:txBody>
          </p:sp>
        </p:grpSp>
        <p:grpSp>
          <p:nvGrpSpPr>
            <p:cNvPr id="25" name="îśľiḋè"/>
            <p:cNvGrpSpPr/>
            <p:nvPr/>
          </p:nvGrpSpPr>
          <p:grpSpPr>
            <a:xfrm>
              <a:off x="3379238" y="2427228"/>
              <a:ext cx="1375822" cy="1169742"/>
              <a:chOff x="3849510" y="2032840"/>
              <a:chExt cx="1945538" cy="1654124"/>
            </a:xfrm>
            <a:solidFill>
              <a:schemeClr val="accent5">
                <a:alpha val="41000"/>
              </a:schemeClr>
            </a:solidFill>
          </p:grpSpPr>
          <p:sp>
            <p:nvSpPr>
              <p:cNvPr id="27" name="íṥḷîḑê"/>
              <p:cNvSpPr/>
              <p:nvPr>
                <p:custDataLst>
                  <p:tags r:id="rId6"/>
                </p:custDataLst>
              </p:nvPr>
            </p:nvSpPr>
            <p:spPr>
              <a:xfrm>
                <a:off x="5207268" y="2616562"/>
                <a:ext cx="587780" cy="587779"/>
              </a:xfrm>
              <a:prstGeom prst="ellipse">
                <a:avLst/>
              </a:prstGeom>
              <a:solidFill>
                <a:srgbClr val="FFD76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charset="-122"/>
                  <a:ea typeface="微软雅黑" panose="020B0503020204020204" charset="-122"/>
                </a:endParaRPr>
              </a:p>
            </p:txBody>
          </p:sp>
          <p:sp>
            <p:nvSpPr>
              <p:cNvPr id="28" name="îṥ1îdê"/>
              <p:cNvSpPr/>
              <p:nvPr>
                <p:custDataLst>
                  <p:tags r:id="rId7"/>
                </p:custDataLst>
              </p:nvPr>
            </p:nvSpPr>
            <p:spPr>
              <a:xfrm>
                <a:off x="3849510" y="2032840"/>
                <a:ext cx="1680856" cy="1654124"/>
              </a:xfrm>
              <a:prstGeom prst="ellipse">
                <a:avLst/>
              </a:prstGeom>
              <a:solidFill>
                <a:srgbClr val="FFD767">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b="1" dirty="0">
                    <a:latin typeface="微软雅黑" panose="020B0503020204020204" charset="-122"/>
                    <a:ea typeface="微软雅黑" panose="020B0503020204020204" charset="-122"/>
                  </a:rPr>
                  <a:t>User</a:t>
                </a:r>
              </a:p>
            </p:txBody>
          </p:sp>
        </p:grpSp>
        <p:grpSp>
          <p:nvGrpSpPr>
            <p:cNvPr id="22" name="组合 21"/>
            <p:cNvGrpSpPr/>
            <p:nvPr/>
          </p:nvGrpSpPr>
          <p:grpSpPr>
            <a:xfrm>
              <a:off x="2176489" y="2427089"/>
              <a:ext cx="1374061" cy="1150056"/>
              <a:chOff x="2039329" y="2655581"/>
              <a:chExt cx="1374061" cy="1150056"/>
            </a:xfrm>
          </p:grpSpPr>
          <p:sp>
            <p:nvSpPr>
              <p:cNvPr id="23" name="îṥ1îdê"/>
              <p:cNvSpPr/>
              <p:nvPr>
                <p:custDataLst>
                  <p:tags r:id="rId4"/>
                </p:custDataLst>
              </p:nvPr>
            </p:nvSpPr>
            <p:spPr>
              <a:xfrm>
                <a:off x="2255221" y="2655581"/>
                <a:ext cx="1158169" cy="1150056"/>
              </a:xfrm>
              <a:prstGeom prst="ellipse">
                <a:avLst/>
              </a:prstGeom>
              <a:solidFill>
                <a:srgbClr val="FFA39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b="1" dirty="0">
                    <a:latin typeface="微软雅黑" panose="020B0503020204020204" charset="-122"/>
                    <a:ea typeface="微软雅黑" panose="020B0503020204020204" charset="-122"/>
                  </a:rPr>
                  <a:t>AD</a:t>
                </a:r>
              </a:p>
            </p:txBody>
          </p:sp>
          <p:sp>
            <p:nvSpPr>
              <p:cNvPr id="24" name="íṥḷîḑê"/>
              <p:cNvSpPr/>
              <p:nvPr>
                <p:custDataLst>
                  <p:tags r:id="rId5"/>
                </p:custDataLst>
              </p:nvPr>
            </p:nvSpPr>
            <p:spPr>
              <a:xfrm>
                <a:off x="2039329" y="3058941"/>
                <a:ext cx="415659" cy="415658"/>
              </a:xfrm>
              <a:prstGeom prst="ellipse">
                <a:avLst/>
              </a:prstGeom>
              <a:solidFill>
                <a:srgbClr val="FFA39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charset="-122"/>
                  <a:ea typeface="微软雅黑" panose="020B0503020204020204" charset="-122"/>
                </a:endParaRPr>
              </a:p>
            </p:txBody>
          </p:sp>
        </p:grpSp>
      </p:grpSp>
      <p:pic>
        <p:nvPicPr>
          <p:cNvPr id="14" name="图片 13"/>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8703570" y="3301685"/>
            <a:ext cx="1308100" cy="1270000"/>
          </a:xfrm>
          <a:prstGeom prst="rect">
            <a:avLst/>
          </a:prstGeom>
        </p:spPr>
      </p:pic>
      <p:sp>
        <p:nvSpPr>
          <p:cNvPr id="15" name="右箭头 14"/>
          <p:cNvSpPr/>
          <p:nvPr/>
        </p:nvSpPr>
        <p:spPr>
          <a:xfrm>
            <a:off x="7470400" y="3737295"/>
            <a:ext cx="669290" cy="426720"/>
          </a:xfrm>
          <a:prstGeom prst="rightArrow">
            <a:avLst/>
          </a:prstGeom>
          <a:solidFill>
            <a:srgbClr val="2C3E50">
              <a:alpha val="80000"/>
            </a:srgb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zh-CN" altLang="en-US" dirty="0">
              <a:solidFill>
                <a:srgbClr val="E13C58"/>
              </a:solidFill>
              <a:latin typeface="微软雅黑" panose="020B0503020204020204" charset="-122"/>
              <a:ea typeface="微软雅黑" panose="020B0503020204020204" charset="-122"/>
            </a:endParaRPr>
          </a:p>
        </p:txBody>
      </p:sp>
      <p:sp>
        <p:nvSpPr>
          <p:cNvPr id="16" name="文本框 15"/>
          <p:cNvSpPr txBox="1"/>
          <p:nvPr/>
        </p:nvSpPr>
        <p:spPr>
          <a:xfrm>
            <a:off x="7877435" y="5112705"/>
            <a:ext cx="2959735" cy="398780"/>
          </a:xfrm>
          <a:prstGeom prst="rect">
            <a:avLst/>
          </a:prstGeom>
          <a:noFill/>
        </p:spPr>
        <p:txBody>
          <a:bodyPr wrap="none" rtlCol="0">
            <a:spAutoFit/>
          </a:bodyPr>
          <a:lstStyle/>
          <a:p>
            <a:r>
              <a:rPr kumimoji="1" lang="en-US" altLang="zh-CN" sz="2000" b="1" dirty="0">
                <a:latin typeface="微软雅黑" panose="020B0503020204020204" charset="-122"/>
                <a:ea typeface="微软雅黑" panose="020B0503020204020204" charset="-122"/>
              </a:rPr>
              <a:t>CTR prediction model</a:t>
            </a:r>
          </a:p>
        </p:txBody>
      </p:sp>
      <p:sp>
        <p:nvSpPr>
          <p:cNvPr id="6" name="右箭头 5"/>
          <p:cNvSpPr/>
          <p:nvPr/>
        </p:nvSpPr>
        <p:spPr>
          <a:xfrm>
            <a:off x="10613650" y="3737295"/>
            <a:ext cx="669290" cy="426720"/>
          </a:xfrm>
          <a:prstGeom prst="rightArrow">
            <a:avLst/>
          </a:prstGeom>
          <a:solidFill>
            <a:srgbClr val="2C3E50">
              <a:alpha val="80000"/>
            </a:srgb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kumimoji="1" lang="zh-CN" altLang="en-US">
              <a:solidFill>
                <a:srgbClr val="E13C58"/>
              </a:solidFill>
              <a:latin typeface="微软雅黑" panose="020B0503020204020204" charset="-122"/>
              <a:ea typeface="微软雅黑" panose="020B0503020204020204" charset="-122"/>
            </a:endParaRPr>
          </a:p>
        </p:txBody>
      </p:sp>
      <p:sp>
        <p:nvSpPr>
          <p:cNvPr id="34" name="文本框 33"/>
          <p:cNvSpPr txBox="1"/>
          <p:nvPr/>
        </p:nvSpPr>
        <p:spPr>
          <a:xfrm>
            <a:off x="11543925" y="5112705"/>
            <a:ext cx="1649095" cy="398780"/>
          </a:xfrm>
          <a:prstGeom prst="rect">
            <a:avLst/>
          </a:prstGeom>
          <a:noFill/>
        </p:spPr>
        <p:txBody>
          <a:bodyPr wrap="none" rtlCol="0">
            <a:spAutoFit/>
          </a:bodyPr>
          <a:lstStyle/>
          <a:p>
            <a:r>
              <a:rPr kumimoji="1" lang="en-US" altLang="zh-CN" sz="2000" b="1" dirty="0">
                <a:latin typeface="微软雅黑" panose="020B0503020204020204" charset="-122"/>
                <a:ea typeface="微软雅黑" panose="020B0503020204020204" charset="-122"/>
              </a:rPr>
              <a:t>Click or not</a:t>
            </a:r>
          </a:p>
        </p:txBody>
      </p:sp>
      <p:sp>
        <p:nvSpPr>
          <p:cNvPr id="35" name="文本框 34"/>
          <p:cNvSpPr txBox="1"/>
          <p:nvPr/>
        </p:nvSpPr>
        <p:spPr>
          <a:xfrm>
            <a:off x="5198836" y="5101800"/>
            <a:ext cx="782955" cy="398780"/>
          </a:xfrm>
          <a:prstGeom prst="rect">
            <a:avLst/>
          </a:prstGeom>
          <a:noFill/>
        </p:spPr>
        <p:txBody>
          <a:bodyPr wrap="none" rtlCol="0">
            <a:spAutoFit/>
          </a:bodyPr>
          <a:lstStyle/>
          <a:p>
            <a:r>
              <a:rPr kumimoji="1" lang="en-US" altLang="zh-CN" sz="2000" b="1" dirty="0">
                <a:latin typeface="微软雅黑" panose="020B0503020204020204" charset="-122"/>
                <a:ea typeface="微软雅黑" panose="020B0503020204020204" charset="-122"/>
              </a:rPr>
              <a:t>Data</a:t>
            </a:r>
          </a:p>
        </p:txBody>
      </p:sp>
      <p:pic>
        <p:nvPicPr>
          <p:cNvPr id="36" name="图片 35" descr="32313536303337393b32313536303333383b4350435e7f544a70b951fb6210672c"/>
          <p:cNvPicPr>
            <a:picLocks noChangeAspect="1"/>
          </p:cNvPicPr>
          <p:nvPr/>
        </p:nvPicPr>
        <p:blipFill>
          <a:blip r:embed="rId13">
            <a:extLst>
              <a:ext uri="{96DAC541-7B7A-43D3-8B79-37D633B846F1}">
                <asvg:svgBlip xmlns:asvg="http://schemas.microsoft.com/office/drawing/2016/SVG/main" r:embed="rId14"/>
              </a:ext>
            </a:extLst>
          </a:blip>
          <a:stretch>
            <a:fillRect/>
          </a:stretch>
        </p:blipFill>
        <p:spPr>
          <a:xfrm>
            <a:off x="11543925" y="3041335"/>
            <a:ext cx="1610360" cy="1610360"/>
          </a:xfrm>
          <a:prstGeom prst="rect">
            <a:avLst/>
          </a:prstGeom>
        </p:spPr>
      </p:pic>
      <p:sp>
        <p:nvSpPr>
          <p:cNvPr id="12" name="文本框 11"/>
          <p:cNvSpPr txBox="1"/>
          <p:nvPr>
            <p:custDataLst>
              <p:tags r:id="rId3"/>
            </p:custDataLst>
          </p:nvPr>
        </p:nvSpPr>
        <p:spPr>
          <a:xfrm>
            <a:off x="11115935" y="5719268"/>
            <a:ext cx="5601970" cy="750570"/>
          </a:xfrm>
          <a:prstGeom prst="rect">
            <a:avLst/>
          </a:prstGeom>
          <a:noFill/>
        </p:spPr>
        <p:txBody>
          <a:bodyPr wrap="square">
            <a:noAutofit/>
          </a:bodyPr>
          <a:lstStyle/>
          <a:p>
            <a:pPr algn="ctr">
              <a:lnSpc>
                <a:spcPct val="130000"/>
              </a:lnSpc>
            </a:pPr>
            <a:r>
              <a:rPr kumimoji="1" sz="2800" b="1" dirty="0">
                <a:latin typeface="微软雅黑" panose="020B0503020204020204" charset="-122"/>
                <a:ea typeface="微软雅黑" panose="020B0503020204020204" charset="-122"/>
              </a:rPr>
              <a:t>Difficulty in model tuning</a:t>
            </a:r>
          </a:p>
        </p:txBody>
      </p:sp>
      <p:sp>
        <p:nvSpPr>
          <p:cNvPr id="7" name="文本框 6">
            <a:extLst>
              <a:ext uri="{FF2B5EF4-FFF2-40B4-BE49-F238E27FC236}">
                <a16:creationId xmlns:a16="http://schemas.microsoft.com/office/drawing/2014/main" id="{6E306784-B189-F23E-45B3-B0E6EF645122}"/>
              </a:ext>
            </a:extLst>
          </p:cNvPr>
          <p:cNvSpPr txBox="1"/>
          <p:nvPr/>
        </p:nvSpPr>
        <p:spPr>
          <a:xfrm>
            <a:off x="6936413" y="2204730"/>
            <a:ext cx="10864120" cy="461665"/>
          </a:xfrm>
          <a:prstGeom prst="rect">
            <a:avLst/>
          </a:prstGeom>
          <a:noFill/>
        </p:spPr>
        <p:txBody>
          <a:bodyPr wrap="square">
            <a:spAutoFit/>
          </a:bodyPr>
          <a:lstStyle/>
          <a:p>
            <a:pPr>
              <a:lnSpc>
                <a:spcPct val="100000"/>
              </a:lnSpc>
            </a:pPr>
            <a:r>
              <a:rPr lang="zh-CN" altLang="en-US" sz="2400" b="1" dirty="0">
                <a:latin typeface="微软雅黑" panose="020B0503020204020204" charset="-122"/>
                <a:ea typeface="微软雅黑" panose="020B0503020204020204" charset="-122"/>
              </a:rPr>
              <a:t>Gradient Boosting Decision Tree (GBDT) </a:t>
            </a:r>
            <a:r>
              <a:rPr lang="zh-CN" altLang="en-US" sz="2000" dirty="0">
                <a:latin typeface="微软雅黑" panose="020B0503020204020204" charset="-122"/>
                <a:ea typeface="微软雅黑" panose="020B0503020204020204" charset="-122"/>
              </a:rPr>
              <a:t>is a widely</a:t>
            </a:r>
            <a:r>
              <a:rPr lang="en-US" altLang="zh-CN" sz="2000" dirty="0">
                <a:latin typeface="微软雅黑" panose="020B0503020204020204" charset="-122"/>
                <a:ea typeface="微软雅黑" panose="020B0503020204020204" charset="-122"/>
              </a:rPr>
              <a:t> </a:t>
            </a:r>
            <a:r>
              <a:rPr lang="zh-CN" altLang="en-US" sz="2000" dirty="0">
                <a:latin typeface="微软雅黑" panose="020B0503020204020204" charset="-122"/>
                <a:ea typeface="微软雅黑" panose="020B0503020204020204" charset="-122"/>
              </a:rPr>
              <a:t>used</a:t>
            </a:r>
            <a:endParaRPr lang="en-US" altLang="zh-CN" sz="2000" dirty="0">
              <a:latin typeface="微软雅黑" panose="020B0503020204020204" charset="-122"/>
              <a:ea typeface="微软雅黑" panose="020B0503020204020204" charset="-122"/>
            </a:endParaRPr>
          </a:p>
        </p:txBody>
      </p:sp>
      <p:sp>
        <p:nvSpPr>
          <p:cNvPr id="11" name="文本框 10">
            <a:extLst>
              <a:ext uri="{FF2B5EF4-FFF2-40B4-BE49-F238E27FC236}">
                <a16:creationId xmlns:a16="http://schemas.microsoft.com/office/drawing/2014/main" id="{0D58FBC5-C4DA-15C8-7F05-4573DCB7AF15}"/>
              </a:ext>
            </a:extLst>
          </p:cNvPr>
          <p:cNvSpPr txBox="1"/>
          <p:nvPr/>
        </p:nvSpPr>
        <p:spPr>
          <a:xfrm>
            <a:off x="1381125" y="5734156"/>
            <a:ext cx="9456046" cy="1048172"/>
          </a:xfrm>
          <a:prstGeom prst="rect">
            <a:avLst/>
          </a:prstGeom>
          <a:noFill/>
        </p:spPr>
        <p:txBody>
          <a:bodyPr wrap="square">
            <a:spAutoFit/>
          </a:bodyPr>
          <a:lstStyle/>
          <a:p>
            <a:pPr algn="r">
              <a:lnSpc>
                <a:spcPct val="150000"/>
              </a:lnSpc>
            </a:pPr>
            <a:r>
              <a:rPr lang="en-US" altLang="zh-CN" sz="2200" dirty="0">
                <a:latin typeface="微软雅黑" panose="020B0503020204020204" charset="-122"/>
                <a:ea typeface="微软雅黑" panose="020B0503020204020204" charset="-122"/>
              </a:rPr>
              <a:t>Fail to</a:t>
            </a:r>
            <a:r>
              <a:rPr lang="zh-CN" altLang="en-US" sz="2200" dirty="0">
                <a:latin typeface="微软雅黑" panose="020B0503020204020204" charset="-122"/>
                <a:ea typeface="微软雅黑" panose="020B0503020204020204" charset="-122"/>
              </a:rPr>
              <a:t> </a:t>
            </a:r>
            <a:r>
              <a:rPr lang="zh-CN" altLang="en-US" sz="2200" b="1" dirty="0">
                <a:latin typeface="微软雅黑" panose="020B0503020204020204" charset="-122"/>
                <a:ea typeface="微软雅黑" panose="020B0503020204020204" charset="-122"/>
              </a:rPr>
              <a:t>understand the impact of different features </a:t>
            </a:r>
            <a:r>
              <a:rPr lang="en-US" altLang="zh-CN" sz="2200" dirty="0">
                <a:latin typeface="微软雅黑" panose="020B0503020204020204" charset="-122"/>
                <a:ea typeface="微软雅黑" panose="020B0503020204020204" charset="-122"/>
              </a:rPr>
              <a:t>and</a:t>
            </a:r>
            <a:r>
              <a:rPr lang="zh-CN" altLang="en-US" sz="2200" dirty="0">
                <a:latin typeface="微软雅黑" panose="020B0503020204020204" charset="-122"/>
                <a:ea typeface="微软雅黑" panose="020B0503020204020204" charset="-122"/>
              </a:rPr>
              <a:t> </a:t>
            </a:r>
            <a:endParaRPr lang="en-US" altLang="zh-CN" sz="2200" dirty="0">
              <a:latin typeface="微软雅黑" panose="020B0503020204020204" charset="-122"/>
              <a:ea typeface="微软雅黑" panose="020B0503020204020204" charset="-122"/>
            </a:endParaRPr>
          </a:p>
          <a:p>
            <a:pPr algn="r">
              <a:lnSpc>
                <a:spcPct val="150000"/>
              </a:lnSpc>
            </a:pPr>
            <a:r>
              <a:rPr lang="zh-CN" altLang="en-US" sz="2200" b="1" dirty="0">
                <a:latin typeface="微软雅黑" panose="020B0503020204020204" charset="-122"/>
                <a:ea typeface="微软雅黑" panose="020B0503020204020204" charset="-122"/>
              </a:rPr>
              <a:t>analyze the decision-making and the iterative evolution</a:t>
            </a:r>
            <a:r>
              <a:rPr lang="en-US" altLang="zh-CN" sz="2200" b="1" dirty="0">
                <a:latin typeface="微软雅黑" panose="020B0503020204020204" charset="-122"/>
                <a:ea typeface="微软雅黑" panose="020B0503020204020204" charset="-122"/>
              </a:rPr>
              <a:t> </a:t>
            </a:r>
            <a:r>
              <a:rPr lang="zh-CN" altLang="en-US" sz="2200" b="1" dirty="0">
                <a:latin typeface="微软雅黑" panose="020B0503020204020204" charset="-122"/>
                <a:ea typeface="微软雅黑" panose="020B0503020204020204" charset="-122"/>
              </a:rPr>
              <a:t>process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par>
                                <p:cTn id="8" presetID="16" presetClass="entr" presetSubtype="21" fill="hold"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barn(inVertical)">
                                      <p:cBhvr>
                                        <p:cTn id="10" dur="500"/>
                                        <p:tgtEl>
                                          <p:spTgt spid="14"/>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barn(inVertical)">
                                      <p:cBhvr>
                                        <p:cTn id="13" dur="500"/>
                                        <p:tgtEl>
                                          <p:spTgt spid="15"/>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barn(inVertical)">
                                      <p:cBhvr>
                                        <p:cTn id="16" dur="500"/>
                                        <p:tgtEl>
                                          <p:spTgt spid="16"/>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barn(inVertical)">
                                      <p:cBhvr>
                                        <p:cTn id="19" dur="500"/>
                                        <p:tgtEl>
                                          <p:spTgt spid="6"/>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34"/>
                                        </p:tgtEl>
                                        <p:attrNameLst>
                                          <p:attrName>style.visibility</p:attrName>
                                        </p:attrNameLst>
                                      </p:cBhvr>
                                      <p:to>
                                        <p:strVal val="visible"/>
                                      </p:to>
                                    </p:set>
                                    <p:animEffect transition="in" filter="barn(inVertical)">
                                      <p:cBhvr>
                                        <p:cTn id="22" dur="500"/>
                                        <p:tgtEl>
                                          <p:spTgt spid="34"/>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Effect transition="in" filter="barn(inVertical)">
                                      <p:cBhvr>
                                        <p:cTn id="25" dur="500"/>
                                        <p:tgtEl>
                                          <p:spTgt spid="35"/>
                                        </p:tgtEl>
                                      </p:cBhvr>
                                    </p:animEffect>
                                  </p:childTnLst>
                                </p:cTn>
                              </p:par>
                              <p:par>
                                <p:cTn id="26" presetID="16" presetClass="entr" presetSubtype="21" fill="hold" nodeType="withEffect">
                                  <p:stCondLst>
                                    <p:cond delay="0"/>
                                  </p:stCondLst>
                                  <p:childTnLst>
                                    <p:set>
                                      <p:cBhvr>
                                        <p:cTn id="27" dur="1" fill="hold">
                                          <p:stCondLst>
                                            <p:cond delay="0"/>
                                          </p:stCondLst>
                                        </p:cTn>
                                        <p:tgtEl>
                                          <p:spTgt spid="36"/>
                                        </p:tgtEl>
                                        <p:attrNameLst>
                                          <p:attrName>style.visibility</p:attrName>
                                        </p:attrNameLst>
                                      </p:cBhvr>
                                      <p:to>
                                        <p:strVal val="visible"/>
                                      </p:to>
                                    </p:set>
                                    <p:animEffect transition="in" filter="barn(inVertical)">
                                      <p:cBhvr>
                                        <p:cTn id="28" dur="500"/>
                                        <p:tgtEl>
                                          <p:spTgt spid="36"/>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6" presetClass="entr" presetSubtype="21" fill="hold" grpId="0" nodeType="click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barn(inVertical)">
                                      <p:cBhvr>
                                        <p:cTn id="4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5" grpId="0" animBg="1"/>
      <p:bldP spid="16" grpId="0"/>
      <p:bldP spid="6" grpId="0" animBg="1"/>
      <p:bldP spid="34" grpId="0"/>
      <p:bldP spid="35" grpId="0"/>
      <p:bldP spid="12" grpId="0"/>
      <p:bldP spid="7"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custDataLst>
              <p:tags r:id="rId1"/>
            </p:custDataLst>
          </p:nvPr>
        </p:nvSpPr>
        <p:spPr>
          <a:xfrm>
            <a:off x="803594" y="1281430"/>
            <a:ext cx="5701982" cy="829945"/>
          </a:xfrm>
          <a:prstGeom prst="rect">
            <a:avLst/>
          </a:prstGeom>
          <a:noFill/>
        </p:spPr>
        <p:txBody>
          <a:bodyPr wrap="square" rtlCol="0">
            <a:spAutoFit/>
          </a:bodyPr>
          <a:lstStyle/>
          <a:p>
            <a:pPr>
              <a:lnSpc>
                <a:spcPct val="100000"/>
              </a:lnSpc>
            </a:pPr>
            <a:r>
              <a:rPr lang="en-US" sz="4800" b="1" dirty="0">
                <a:latin typeface="微软雅黑" panose="020B0503020204020204" charset="-122"/>
                <a:ea typeface="微软雅黑" panose="020B0503020204020204" charset="-122"/>
              </a:rPr>
              <a:t>BACKGROUND</a:t>
            </a:r>
          </a:p>
        </p:txBody>
      </p:sp>
      <p:sp>
        <p:nvSpPr>
          <p:cNvPr id="103" name="文本框 102"/>
          <p:cNvSpPr txBox="1"/>
          <p:nvPr>
            <p:custDataLst>
              <p:tags r:id="rId2"/>
            </p:custDataLst>
          </p:nvPr>
        </p:nvSpPr>
        <p:spPr>
          <a:xfrm>
            <a:off x="1672272" y="5052465"/>
            <a:ext cx="15815628" cy="461665"/>
          </a:xfrm>
          <a:prstGeom prst="rect">
            <a:avLst/>
          </a:prstGeom>
          <a:noFill/>
          <a:ln w="9525">
            <a:noFill/>
          </a:ln>
        </p:spPr>
        <p:txBody>
          <a:bodyPr wrap="square">
            <a:spAutoFit/>
          </a:bodyPr>
          <a:lstStyle/>
          <a:p>
            <a:r>
              <a:rPr lang="zh-CN" altLang="en-US" sz="2400" b="0" dirty="0">
                <a:latin typeface="微软雅黑" panose="020B0503020204020204" charset="-122"/>
                <a:ea typeface="微软雅黑" panose="020B0503020204020204" charset="-122"/>
              </a:rPr>
              <a:t>Existing </a:t>
            </a:r>
            <a:r>
              <a:rPr lang="en-US" altLang="zh-CN" sz="2400" b="0" dirty="0" err="1">
                <a:latin typeface="微软雅黑" panose="020B0503020204020204" charset="-122"/>
                <a:ea typeface="微软雅黑" panose="020B0503020204020204" charset="-122"/>
              </a:rPr>
              <a:t>studie</a:t>
            </a:r>
            <a:r>
              <a:rPr lang="zh-CN" altLang="en-US" sz="2400" b="0" dirty="0">
                <a:latin typeface="微软雅黑" panose="020B0503020204020204" charset="-122"/>
                <a:ea typeface="微软雅黑" panose="020B0503020204020204" charset="-122"/>
              </a:rPr>
              <a:t>s are difficult to explore </a:t>
            </a:r>
            <a:r>
              <a:rPr lang="en-US" altLang="zh-CN" sz="2400" b="0" dirty="0">
                <a:latin typeface="微软雅黑" panose="020B0503020204020204" charset="-122"/>
                <a:ea typeface="微软雅黑" panose="020B0503020204020204" charset="-122"/>
              </a:rPr>
              <a:t>the </a:t>
            </a:r>
            <a:r>
              <a:rPr lang="en-US" altLang="zh-CN" sz="2400" b="1" dirty="0">
                <a:latin typeface="微软雅黑" panose="020B0503020204020204" charset="-122"/>
                <a:ea typeface="微软雅黑" panose="020B0503020204020204" charset="-122"/>
              </a:rPr>
              <a:t>iterative evolution process </a:t>
            </a:r>
            <a:r>
              <a:rPr lang="en-US" altLang="zh-CN" sz="2400" dirty="0">
                <a:latin typeface="微软雅黑" panose="020B0503020204020204" charset="-122"/>
                <a:ea typeface="微软雅黑" panose="020B0503020204020204" charset="-122"/>
              </a:rPr>
              <a:t>of a large number of decision trees</a:t>
            </a:r>
            <a:endParaRPr lang="zh-CN" altLang="en-US" sz="2400" b="0" dirty="0">
              <a:latin typeface="微软雅黑" panose="020B0503020204020204" charset="-122"/>
              <a:ea typeface="微软雅黑" panose="020B0503020204020204" charset="-122"/>
            </a:endParaRPr>
          </a:p>
        </p:txBody>
      </p:sp>
      <p:pic>
        <p:nvPicPr>
          <p:cNvPr id="20" name="图片 19" descr="32313534353835313b32313534353835303b95ee9898"/>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98512" y="4865864"/>
            <a:ext cx="718185" cy="718185"/>
          </a:xfrm>
          <a:prstGeom prst="rect">
            <a:avLst/>
          </a:prstGeom>
        </p:spPr>
      </p:pic>
      <p:sp>
        <p:nvSpPr>
          <p:cNvPr id="5" name="文本框 4">
            <a:extLst>
              <a:ext uri="{FF2B5EF4-FFF2-40B4-BE49-F238E27FC236}">
                <a16:creationId xmlns:a16="http://schemas.microsoft.com/office/drawing/2014/main" id="{2CCECB05-A167-4951-599C-259C41CEE533}"/>
              </a:ext>
            </a:extLst>
          </p:cNvPr>
          <p:cNvSpPr txBox="1"/>
          <p:nvPr>
            <p:custDataLst>
              <p:tags r:id="rId3"/>
            </p:custDataLst>
          </p:nvPr>
        </p:nvSpPr>
        <p:spPr>
          <a:xfrm>
            <a:off x="1672272" y="3579286"/>
            <a:ext cx="15131732" cy="941155"/>
          </a:xfrm>
          <a:prstGeom prst="rect">
            <a:avLst/>
          </a:prstGeom>
          <a:noFill/>
          <a:ln w="9525">
            <a:noFill/>
          </a:ln>
        </p:spPr>
        <p:txBody>
          <a:bodyPr wrap="square">
            <a:spAutoFit/>
          </a:bodyPr>
          <a:lstStyle/>
          <a:p>
            <a:pPr algn="l">
              <a:lnSpc>
                <a:spcPct val="120000"/>
              </a:lnSpc>
              <a:buClrTx/>
              <a:buSzTx/>
              <a:buFontTx/>
            </a:pPr>
            <a:r>
              <a:rPr lang="en-US" altLang="zh-CN" sz="2400" b="0" dirty="0">
                <a:latin typeface="微软雅黑" panose="020B0503020204020204" charset="-122"/>
                <a:ea typeface="微软雅黑" panose="020B0503020204020204" charset="-122"/>
              </a:rPr>
              <a:t>Existing </a:t>
            </a:r>
            <a:r>
              <a:rPr lang="zh-CN" altLang="en-US" sz="2400" b="0" dirty="0">
                <a:latin typeface="微软雅黑" panose="020B0503020204020204" charset="-122"/>
                <a:ea typeface="微软雅黑" panose="020B0503020204020204" charset="-122"/>
              </a:rPr>
              <a:t>studies do not analyze the </a:t>
            </a:r>
            <a:r>
              <a:rPr lang="zh-CN" altLang="en-US" sz="2400" b="1" dirty="0">
                <a:latin typeface="微软雅黑" panose="020B0503020204020204" charset="-122"/>
                <a:ea typeface="微软雅黑" panose="020B0503020204020204" charset="-122"/>
              </a:rPr>
              <a:t>correlations between features </a:t>
            </a:r>
            <a:r>
              <a:rPr lang="zh-CN" altLang="en-US" sz="2400" b="0" dirty="0">
                <a:latin typeface="微软雅黑" panose="020B0503020204020204" charset="-122"/>
                <a:ea typeface="微软雅黑" panose="020B0503020204020204" charset="-122"/>
              </a:rPr>
              <a:t>and do not support the distinction of different </a:t>
            </a:r>
            <a:r>
              <a:rPr lang="zh-CN" altLang="en-US" sz="2400" b="1" dirty="0">
                <a:latin typeface="微软雅黑" panose="020B0503020204020204" charset="-122"/>
                <a:ea typeface="微软雅黑" panose="020B0503020204020204" charset="-122"/>
              </a:rPr>
              <a:t>categories of features</a:t>
            </a:r>
            <a:r>
              <a:rPr lang="zh-CN" altLang="en-US" sz="2400" b="0" dirty="0">
                <a:latin typeface="微软雅黑" panose="020B0503020204020204" charset="-122"/>
                <a:ea typeface="微软雅黑" panose="020B0503020204020204" charset="-122"/>
              </a:rPr>
              <a:t> </a:t>
            </a:r>
            <a:r>
              <a:rPr lang="en-US" altLang="zh-CN" sz="2400" b="0" dirty="0">
                <a:latin typeface="微软雅黑" panose="020B0503020204020204" charset="-122"/>
                <a:ea typeface="微软雅黑" panose="020B0503020204020204" charset="-122"/>
              </a:rPr>
              <a:t>(</a:t>
            </a:r>
            <a:r>
              <a:rPr lang="zh-CN" altLang="en-US" sz="2400" b="0" dirty="0">
                <a:latin typeface="微软雅黑" panose="020B0503020204020204" charset="-122"/>
                <a:ea typeface="微软雅黑" panose="020B0503020204020204" charset="-122"/>
              </a:rPr>
              <a:t>ads, </a:t>
            </a:r>
            <a:r>
              <a:rPr lang="en-US" altLang="zh-CN" sz="2400" b="0" dirty="0">
                <a:latin typeface="微软雅黑" panose="020B0503020204020204" charset="-122"/>
                <a:ea typeface="微软雅黑" panose="020B0503020204020204" charset="-122"/>
              </a:rPr>
              <a:t>media,</a:t>
            </a:r>
            <a:r>
              <a:rPr lang="zh-CN" altLang="en-US" sz="2400" b="0" dirty="0">
                <a:latin typeface="微软雅黑" panose="020B0503020204020204" charset="-122"/>
                <a:ea typeface="微软雅黑" panose="020B0503020204020204" charset="-122"/>
              </a:rPr>
              <a:t> and users</a:t>
            </a:r>
            <a:r>
              <a:rPr lang="en-US" altLang="zh-CN" sz="2400" b="0" dirty="0">
                <a:latin typeface="微软雅黑" panose="020B0503020204020204" charset="-122"/>
                <a:ea typeface="微软雅黑" panose="020B0503020204020204" charset="-122"/>
              </a:rPr>
              <a:t>)</a:t>
            </a:r>
            <a:endParaRPr lang="zh-CN" altLang="en-US" sz="2400" b="0" dirty="0">
              <a:latin typeface="微软雅黑" panose="020B0503020204020204" charset="-122"/>
              <a:ea typeface="微软雅黑" panose="020B0503020204020204" charset="-122"/>
            </a:endParaRPr>
          </a:p>
        </p:txBody>
      </p:sp>
      <p:sp>
        <p:nvSpPr>
          <p:cNvPr id="6" name="文本框 5">
            <a:extLst>
              <a:ext uri="{FF2B5EF4-FFF2-40B4-BE49-F238E27FC236}">
                <a16:creationId xmlns:a16="http://schemas.microsoft.com/office/drawing/2014/main" id="{7545EEB4-81EB-2B8B-4639-F666BCC2D07F}"/>
              </a:ext>
            </a:extLst>
          </p:cNvPr>
          <p:cNvSpPr txBox="1"/>
          <p:nvPr>
            <p:custDataLst>
              <p:tags r:id="rId4"/>
            </p:custDataLst>
          </p:nvPr>
        </p:nvSpPr>
        <p:spPr>
          <a:xfrm>
            <a:off x="798513" y="2234366"/>
            <a:ext cx="15255556" cy="941155"/>
          </a:xfrm>
          <a:prstGeom prst="rect">
            <a:avLst/>
          </a:prstGeom>
          <a:noFill/>
        </p:spPr>
        <p:txBody>
          <a:bodyPr wrap="square" rtlCol="0" anchor="t">
            <a:spAutoFit/>
          </a:bodyPr>
          <a:lstStyle/>
          <a:p>
            <a:pPr algn="l">
              <a:lnSpc>
                <a:spcPct val="120000"/>
              </a:lnSpc>
              <a:buClrTx/>
              <a:buSzTx/>
              <a:buFontTx/>
            </a:pPr>
            <a:r>
              <a:rPr lang="zh-CN" altLang="en-US" sz="2400" dirty="0">
                <a:latin typeface="微软雅黑" panose="020B0503020204020204" charset="-122"/>
                <a:ea typeface="微软雅黑" panose="020B0503020204020204" charset="-122"/>
              </a:rPr>
              <a:t>Existing </a:t>
            </a:r>
            <a:r>
              <a:rPr lang="en-US" altLang="zh-CN" sz="2400" dirty="0">
                <a:latin typeface="微软雅黑" panose="020B0503020204020204" charset="-122"/>
                <a:ea typeface="微软雅黑" panose="020B0503020204020204" charset="-122"/>
              </a:rPr>
              <a:t>studies</a:t>
            </a:r>
            <a:r>
              <a:rPr lang="zh-CN" altLang="en-US" sz="2400" dirty="0">
                <a:latin typeface="微软雅黑" panose="020B0503020204020204" charset="-122"/>
                <a:ea typeface="微软雅黑" panose="020B0503020204020204" charset="-122"/>
              </a:rPr>
              <a:t> ha</a:t>
            </a:r>
            <a:r>
              <a:rPr lang="en-US" altLang="zh-CN" sz="2400" dirty="0" err="1">
                <a:latin typeface="微软雅黑" panose="020B0503020204020204" charset="-122"/>
                <a:ea typeface="微软雅黑" panose="020B0503020204020204" charset="-122"/>
              </a:rPr>
              <a:t>ve</a:t>
            </a:r>
            <a:r>
              <a:rPr lang="zh-CN" altLang="en-US" sz="2400" dirty="0">
                <a:latin typeface="微软雅黑" panose="020B0503020204020204" charset="-122"/>
                <a:ea typeface="微软雅黑" panose="020B0503020204020204" charset="-122"/>
              </a:rPr>
              <a:t> shown that </a:t>
            </a:r>
            <a:r>
              <a:rPr lang="en-US" altLang="zh-CN" sz="2400" b="1" dirty="0" err="1">
                <a:latin typeface="微软雅黑" panose="020B0503020204020204" charset="-122"/>
                <a:ea typeface="微软雅黑" panose="020B0503020204020204" charset="-122"/>
              </a:rPr>
              <a:t>i</a:t>
            </a:r>
            <a:r>
              <a:rPr lang="zh-CN" altLang="en-US" sz="2400" b="1" dirty="0">
                <a:latin typeface="微软雅黑" panose="020B0503020204020204" charset="-122"/>
                <a:ea typeface="微软雅黑" panose="020B0503020204020204" charset="-122"/>
              </a:rPr>
              <a:t>nteractive visualization</a:t>
            </a:r>
            <a:r>
              <a:rPr lang="zh-CN" altLang="en-US" sz="2400" dirty="0">
                <a:latin typeface="微软雅黑" panose="020B0503020204020204" charset="-122"/>
                <a:ea typeface="微软雅黑" panose="020B0503020204020204" charset="-122"/>
              </a:rPr>
              <a:t> can provide </a:t>
            </a:r>
            <a:r>
              <a:rPr lang="zh-CN" altLang="en-US" sz="2400" b="1" dirty="0">
                <a:latin typeface="微软雅黑" panose="020B0503020204020204" charset="-122"/>
                <a:ea typeface="微软雅黑" panose="020B0503020204020204" charset="-122"/>
              </a:rPr>
              <a:t>interpretability</a:t>
            </a:r>
            <a:r>
              <a:rPr lang="zh-CN" altLang="en-US" sz="2400" dirty="0">
                <a:latin typeface="微软雅黑" panose="020B0503020204020204" charset="-122"/>
                <a:ea typeface="微软雅黑" panose="020B0503020204020204" charset="-122"/>
              </a:rPr>
              <a:t> to models and help overcome challenges in model development</a:t>
            </a:r>
          </a:p>
        </p:txBody>
      </p:sp>
      <p:pic>
        <p:nvPicPr>
          <p:cNvPr id="8" name="图片 19" descr="32313534353835313b32313534353835303b95ee9898">
            <a:extLst>
              <a:ext uri="{FF2B5EF4-FFF2-40B4-BE49-F238E27FC236}">
                <a16:creationId xmlns:a16="http://schemas.microsoft.com/office/drawing/2014/main" id="{FE65750C-51B8-93FA-D832-65D32EB2509D}"/>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98512" y="3701992"/>
            <a:ext cx="718185" cy="718185"/>
          </a:xfrm>
          <a:prstGeom prst="rect">
            <a:avLst/>
          </a:prstGeom>
        </p:spPr>
      </p:pic>
      <p:pic>
        <p:nvPicPr>
          <p:cNvPr id="9" name="图片 19" descr="32313534353835313b32313534353835303b95ee9898">
            <a:extLst>
              <a:ext uri="{FF2B5EF4-FFF2-40B4-BE49-F238E27FC236}">
                <a16:creationId xmlns:a16="http://schemas.microsoft.com/office/drawing/2014/main" id="{54D2DC79-CEAA-B9AB-87A7-E48CD830BD1B}"/>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98512" y="6029737"/>
            <a:ext cx="718185" cy="718185"/>
          </a:xfrm>
          <a:prstGeom prst="rect">
            <a:avLst/>
          </a:prstGeom>
        </p:spPr>
      </p:pic>
      <p:sp>
        <p:nvSpPr>
          <p:cNvPr id="10" name="文本框 9">
            <a:extLst>
              <a:ext uri="{FF2B5EF4-FFF2-40B4-BE49-F238E27FC236}">
                <a16:creationId xmlns:a16="http://schemas.microsoft.com/office/drawing/2014/main" id="{BCE50AAD-B141-84AB-7BCE-CA4B647F06EA}"/>
              </a:ext>
            </a:extLst>
          </p:cNvPr>
          <p:cNvSpPr txBox="1"/>
          <p:nvPr>
            <p:custDataLst>
              <p:tags r:id="rId5"/>
            </p:custDataLst>
          </p:nvPr>
        </p:nvSpPr>
        <p:spPr>
          <a:xfrm>
            <a:off x="1672272" y="6029737"/>
            <a:ext cx="15510828" cy="461665"/>
          </a:xfrm>
          <a:prstGeom prst="rect">
            <a:avLst/>
          </a:prstGeom>
          <a:noFill/>
          <a:ln w="9525">
            <a:noFill/>
          </a:ln>
        </p:spPr>
        <p:txBody>
          <a:bodyPr wrap="square">
            <a:spAutoFit/>
          </a:bodyPr>
          <a:lstStyle/>
          <a:p>
            <a:r>
              <a:rPr lang="zh-CN" altLang="en-US" sz="2400" b="0" dirty="0">
                <a:latin typeface="微软雅黑" panose="020B0503020204020204" charset="-122"/>
                <a:ea typeface="微软雅黑" panose="020B0503020204020204" charset="-122"/>
              </a:rPr>
              <a:t>Existing </a:t>
            </a:r>
            <a:r>
              <a:rPr lang="en-US" altLang="zh-CN" sz="2400" b="0" dirty="0" err="1">
                <a:latin typeface="微软雅黑" panose="020B0503020204020204" charset="-122"/>
                <a:ea typeface="微软雅黑" panose="020B0503020204020204" charset="-122"/>
              </a:rPr>
              <a:t>studie</a:t>
            </a:r>
            <a:r>
              <a:rPr lang="zh-CN" altLang="en-US" sz="2400" b="0" dirty="0">
                <a:latin typeface="微软雅黑" panose="020B0503020204020204" charset="-122"/>
                <a:ea typeface="微软雅黑" panose="020B0503020204020204" charset="-122"/>
              </a:rPr>
              <a:t>s </a:t>
            </a:r>
            <a:r>
              <a:rPr lang="en-US" altLang="zh-CN" sz="2400" dirty="0">
                <a:latin typeface="微软雅黑" panose="020B0503020204020204" charset="-122"/>
                <a:ea typeface="微软雅黑" panose="020B0503020204020204" charset="-122"/>
              </a:rPr>
              <a:t>do not support the global analysis from the </a:t>
            </a:r>
            <a:r>
              <a:rPr lang="en-US" altLang="zh-CN" sz="2400" b="1" dirty="0">
                <a:latin typeface="微软雅黑" panose="020B0503020204020204" charset="-122"/>
                <a:ea typeface="微软雅黑" panose="020B0503020204020204" charset="-122"/>
              </a:rPr>
              <a:t>instance, feature, and model levels</a:t>
            </a:r>
            <a:r>
              <a:rPr lang="en-US" altLang="zh-CN" sz="2400" dirty="0">
                <a:latin typeface="微软雅黑" panose="020B0503020204020204" charset="-122"/>
                <a:ea typeface="微软雅黑" panose="020B0503020204020204" charset="-122"/>
              </a:rPr>
              <a:t>.</a:t>
            </a:r>
            <a:endParaRPr lang="zh-CN" altLang="en-US" sz="2400" b="0" dirty="0">
              <a:latin typeface="微软雅黑" panose="020B0503020204020204" charset="-122"/>
              <a:ea typeface="微软雅黑" panose="020B0503020204020204" charset="-122"/>
            </a:endParaRPr>
          </a:p>
        </p:txBody>
      </p:sp>
    </p:spTree>
    <p:extLst>
      <p:ext uri="{BB962C8B-B14F-4D97-AF65-F5344CB8AC3E}">
        <p14:creationId xmlns:p14="http://schemas.microsoft.com/office/powerpoint/2010/main" val="1559271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par>
                                <p:cTn id="13" presetID="16" presetClass="entr" presetSubtype="21"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inVertical)">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6" presetClass="entr" presetSubtype="21" fill="hold" grpId="0" nodeType="clickEffect">
                                  <p:stCondLst>
                                    <p:cond delay="0"/>
                                  </p:stCondLst>
                                  <p:childTnLst>
                                    <p:set>
                                      <p:cBhvr>
                                        <p:cTn id="19" dur="1" fill="hold">
                                          <p:stCondLst>
                                            <p:cond delay="0"/>
                                          </p:stCondLst>
                                        </p:cTn>
                                        <p:tgtEl>
                                          <p:spTgt spid="103"/>
                                        </p:tgtEl>
                                        <p:attrNameLst>
                                          <p:attrName>style.visibility</p:attrName>
                                        </p:attrNameLst>
                                      </p:cBhvr>
                                      <p:to>
                                        <p:strVal val="visible"/>
                                      </p:to>
                                    </p:set>
                                    <p:animEffect transition="in" filter="barn(inVertical)">
                                      <p:cBhvr>
                                        <p:cTn id="20" dur="500"/>
                                        <p:tgtEl>
                                          <p:spTgt spid="103"/>
                                        </p:tgtEl>
                                      </p:cBhvr>
                                    </p:animEffect>
                                  </p:childTnLst>
                                </p:cTn>
                              </p:par>
                              <p:par>
                                <p:cTn id="21" presetID="16" presetClass="entr" presetSubtype="21" fill="hold" nodeType="with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barn(inVertical)">
                                      <p:cBhvr>
                                        <p:cTn id="23" dur="500"/>
                                        <p:tgtEl>
                                          <p:spTgt spid="20"/>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barn(inVertical)">
                                      <p:cBhvr>
                                        <p:cTn id="28" dur="500"/>
                                        <p:tgtEl>
                                          <p:spTgt spid="9"/>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barn(inVertical)">
                                      <p:cBhvr>
                                        <p:cTn id="3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0"/>
      <p:bldP spid="5" grpId="0"/>
      <p:bldP spid="6" grpId="0"/>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特邀报告-11"/>
          <p:cNvPicPr>
            <a:picLocks noChangeAspect="1"/>
          </p:cNvPicPr>
          <p:nvPr>
            <p:custDataLst>
              <p:tags r:id="rId1"/>
            </p:custDataLst>
          </p:nvPr>
        </p:nvPicPr>
        <p:blipFill>
          <a:blip r:embed="rId10"/>
          <a:stretch>
            <a:fillRect/>
          </a:stretch>
        </p:blipFill>
        <p:spPr>
          <a:xfrm>
            <a:off x="573405" y="476250"/>
            <a:ext cx="5093335" cy="752475"/>
          </a:xfrm>
          <a:prstGeom prst="rect">
            <a:avLst/>
          </a:prstGeom>
        </p:spPr>
      </p:pic>
      <p:sp>
        <p:nvSpPr>
          <p:cNvPr id="2" name="文本框 1">
            <a:extLst>
              <a:ext uri="{FF2B5EF4-FFF2-40B4-BE49-F238E27FC236}">
                <a16:creationId xmlns:a16="http://schemas.microsoft.com/office/drawing/2014/main" id="{5933C049-FBB5-DD33-09D9-0C3F2EBB5971}"/>
              </a:ext>
            </a:extLst>
          </p:cNvPr>
          <p:cNvSpPr txBox="1"/>
          <p:nvPr>
            <p:custDataLst>
              <p:tags r:id="rId2"/>
            </p:custDataLst>
          </p:nvPr>
        </p:nvSpPr>
        <p:spPr>
          <a:xfrm>
            <a:off x="1729970" y="2843326"/>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BACKGROUND</a:t>
            </a:r>
          </a:p>
        </p:txBody>
      </p:sp>
      <p:sp>
        <p:nvSpPr>
          <p:cNvPr id="3" name="文本框 2">
            <a:extLst>
              <a:ext uri="{FF2B5EF4-FFF2-40B4-BE49-F238E27FC236}">
                <a16:creationId xmlns:a16="http://schemas.microsoft.com/office/drawing/2014/main" id="{BFCFD056-A13D-4319-71C5-B9F7E0424827}"/>
              </a:ext>
            </a:extLst>
          </p:cNvPr>
          <p:cNvSpPr txBox="1"/>
          <p:nvPr>
            <p:custDataLst>
              <p:tags r:id="rId3"/>
            </p:custDataLst>
          </p:nvPr>
        </p:nvSpPr>
        <p:spPr>
          <a:xfrm>
            <a:off x="1729970" y="3569193"/>
            <a:ext cx="4301490" cy="553085"/>
          </a:xfrm>
          <a:prstGeom prst="rect">
            <a:avLst/>
          </a:prstGeom>
          <a:noFill/>
        </p:spPr>
        <p:txBody>
          <a:bodyPr wrap="square" rtlCol="0">
            <a:spAutoFit/>
          </a:bodyPr>
          <a:lstStyle/>
          <a:p>
            <a:pPr>
              <a:lnSpc>
                <a:spcPct val="100000"/>
              </a:lnSpc>
            </a:pPr>
            <a:r>
              <a:rPr sz="3000" b="1" dirty="0">
                <a:solidFill>
                  <a:srgbClr val="21D191"/>
                </a:solidFill>
                <a:latin typeface="微软雅黑" panose="020B0503020204020204" charset="-122"/>
                <a:ea typeface="微软雅黑" panose="020B0503020204020204" charset="-122"/>
              </a:rPr>
              <a:t>SYSTEM </a:t>
            </a:r>
            <a:r>
              <a:rPr lang="en-US" sz="3000" b="1" dirty="0">
                <a:solidFill>
                  <a:srgbClr val="21D191"/>
                </a:solidFill>
                <a:latin typeface="微软雅黑" panose="020B0503020204020204" charset="-122"/>
                <a:ea typeface="微软雅黑" panose="020B0503020204020204" charset="-122"/>
              </a:rPr>
              <a:t>OVERVIEW</a:t>
            </a:r>
            <a:endParaRPr sz="3000" b="1" dirty="0">
              <a:solidFill>
                <a:srgbClr val="21D191"/>
              </a:solidFill>
              <a:latin typeface="微软雅黑" panose="020B0503020204020204" charset="-122"/>
              <a:ea typeface="微软雅黑" panose="020B0503020204020204" charset="-122"/>
            </a:endParaRPr>
          </a:p>
        </p:txBody>
      </p:sp>
      <p:sp>
        <p:nvSpPr>
          <p:cNvPr id="4" name="文本框 3">
            <a:extLst>
              <a:ext uri="{FF2B5EF4-FFF2-40B4-BE49-F238E27FC236}">
                <a16:creationId xmlns:a16="http://schemas.microsoft.com/office/drawing/2014/main" id="{45BC018F-5060-F7AF-29BF-E733F8D07BEC}"/>
              </a:ext>
            </a:extLst>
          </p:cNvPr>
          <p:cNvSpPr txBox="1"/>
          <p:nvPr>
            <p:custDataLst>
              <p:tags r:id="rId4"/>
            </p:custDataLst>
          </p:nvPr>
        </p:nvSpPr>
        <p:spPr>
          <a:xfrm>
            <a:off x="1729970" y="4295060"/>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VISUALIZATION</a:t>
            </a:r>
          </a:p>
        </p:txBody>
      </p:sp>
      <p:sp>
        <p:nvSpPr>
          <p:cNvPr id="5" name="文本框 4">
            <a:extLst>
              <a:ext uri="{FF2B5EF4-FFF2-40B4-BE49-F238E27FC236}">
                <a16:creationId xmlns:a16="http://schemas.microsoft.com/office/drawing/2014/main" id="{E88675DE-1AD6-69F5-5376-918F3F02F076}"/>
              </a:ext>
            </a:extLst>
          </p:cNvPr>
          <p:cNvSpPr txBox="1"/>
          <p:nvPr>
            <p:custDataLst>
              <p:tags r:id="rId5"/>
            </p:custDataLst>
          </p:nvPr>
        </p:nvSpPr>
        <p:spPr>
          <a:xfrm>
            <a:off x="1729970" y="5020927"/>
            <a:ext cx="4301490" cy="553085"/>
          </a:xfrm>
          <a:prstGeom prst="rect">
            <a:avLst/>
          </a:prstGeom>
          <a:noFill/>
        </p:spPr>
        <p:txBody>
          <a:bodyPr wrap="square" rtlCol="0">
            <a:spAutoFit/>
          </a:bodyPr>
          <a:lstStyle/>
          <a:p>
            <a:pPr>
              <a:lnSpc>
                <a:spcPct val="100000"/>
              </a:lnSpc>
            </a:pPr>
            <a:r>
              <a:rPr sz="3000" b="1" dirty="0">
                <a:solidFill>
                  <a:schemeClr val="bg1"/>
                </a:solidFill>
                <a:latin typeface="微软雅黑" panose="020B0503020204020204" charset="-122"/>
                <a:ea typeface="微软雅黑" panose="020B0503020204020204" charset="-122"/>
              </a:rPr>
              <a:t>EVALUATION</a:t>
            </a:r>
          </a:p>
        </p:txBody>
      </p:sp>
      <p:sp>
        <p:nvSpPr>
          <p:cNvPr id="8" name="文本框 7">
            <a:extLst>
              <a:ext uri="{FF2B5EF4-FFF2-40B4-BE49-F238E27FC236}">
                <a16:creationId xmlns:a16="http://schemas.microsoft.com/office/drawing/2014/main" id="{67C9CB9F-55E9-6464-6481-F06CF3959C7C}"/>
              </a:ext>
            </a:extLst>
          </p:cNvPr>
          <p:cNvSpPr txBox="1"/>
          <p:nvPr>
            <p:custDataLst>
              <p:tags r:id="rId6"/>
            </p:custDataLst>
          </p:nvPr>
        </p:nvSpPr>
        <p:spPr>
          <a:xfrm>
            <a:off x="1729970" y="5746794"/>
            <a:ext cx="4301490" cy="553085"/>
          </a:xfrm>
          <a:prstGeom prst="rect">
            <a:avLst/>
          </a:prstGeom>
          <a:noFill/>
        </p:spPr>
        <p:txBody>
          <a:bodyPr wrap="square" rtlCol="0">
            <a:spAutoFit/>
          </a:bodyPr>
          <a:lstStyle/>
          <a:p>
            <a:pPr>
              <a:lnSpc>
                <a:spcPct val="100000"/>
              </a:lnSpc>
            </a:pPr>
            <a:r>
              <a:rPr lang="en-US" sz="3000" b="1" dirty="0">
                <a:solidFill>
                  <a:schemeClr val="bg1"/>
                </a:solidFill>
                <a:latin typeface="微软雅黑" panose="020B0503020204020204" charset="-122"/>
                <a:ea typeface="微软雅黑" panose="020B0503020204020204" charset="-122"/>
              </a:rPr>
              <a:t>CONCLUSION</a:t>
            </a:r>
            <a:endParaRPr sz="3000" b="1" dirty="0">
              <a:solidFill>
                <a:schemeClr val="bg1"/>
              </a:solidFill>
              <a:latin typeface="微软雅黑" panose="020B0503020204020204" charset="-122"/>
              <a:ea typeface="微软雅黑" panose="020B0503020204020204" charset="-122"/>
            </a:endParaRPr>
          </a:p>
        </p:txBody>
      </p:sp>
      <p:sp>
        <p:nvSpPr>
          <p:cNvPr id="13" name="文本框 12">
            <a:extLst>
              <a:ext uri="{FF2B5EF4-FFF2-40B4-BE49-F238E27FC236}">
                <a16:creationId xmlns:a16="http://schemas.microsoft.com/office/drawing/2014/main" id="{25D37B84-FA12-5ED1-8D61-71E2D148B4F3}"/>
              </a:ext>
            </a:extLst>
          </p:cNvPr>
          <p:cNvSpPr txBox="1"/>
          <p:nvPr>
            <p:custDataLst>
              <p:tags r:id="rId7"/>
            </p:custDataLst>
          </p:nvPr>
        </p:nvSpPr>
        <p:spPr>
          <a:xfrm>
            <a:off x="1640030" y="1745679"/>
            <a:ext cx="4398247" cy="829945"/>
          </a:xfrm>
          <a:prstGeom prst="rect">
            <a:avLst/>
          </a:prstGeom>
          <a:noFill/>
        </p:spPr>
        <p:txBody>
          <a:bodyPr wrap="square" rtlCol="0">
            <a:spAutoFit/>
          </a:bodyPr>
          <a:lstStyle/>
          <a:p>
            <a:pPr>
              <a:lnSpc>
                <a:spcPct val="100000"/>
              </a:lnSpc>
            </a:pPr>
            <a:r>
              <a:rPr lang="zh-CN" altLang="en-US" sz="4800" b="1" dirty="0">
                <a:solidFill>
                  <a:schemeClr val="bg1"/>
                </a:solidFill>
                <a:latin typeface="微软雅黑" panose="020B0503020204020204" charset="-122"/>
                <a:ea typeface="微软雅黑" panose="020B0503020204020204" charset="-122"/>
              </a:rPr>
              <a:t>CONTENTS</a:t>
            </a:r>
          </a:p>
        </p:txBody>
      </p:sp>
    </p:spTree>
    <p:extLst>
      <p:ext uri="{BB962C8B-B14F-4D97-AF65-F5344CB8AC3E}">
        <p14:creationId xmlns:p14="http://schemas.microsoft.com/office/powerpoint/2010/main" val="36901734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custDataLst>
              <p:tags r:id="rId1"/>
            </p:custDataLst>
          </p:nvPr>
        </p:nvSpPr>
        <p:spPr>
          <a:xfrm>
            <a:off x="803593" y="2235835"/>
            <a:ext cx="9603740" cy="553085"/>
          </a:xfrm>
          <a:prstGeom prst="rect">
            <a:avLst/>
          </a:prstGeom>
          <a:noFill/>
        </p:spPr>
        <p:txBody>
          <a:bodyPr wrap="square" rtlCol="0">
            <a:spAutoFit/>
          </a:bodyPr>
          <a:lstStyle/>
          <a:p>
            <a:pPr>
              <a:lnSpc>
                <a:spcPct val="100000"/>
              </a:lnSpc>
            </a:pPr>
            <a:r>
              <a:rPr lang="zh-CN" altLang="en-US" sz="3000" dirty="0">
                <a:latin typeface="微软雅黑" panose="020B0503020204020204" charset="-122"/>
                <a:ea typeface="微软雅黑" panose="020B0503020204020204" charset="-122"/>
              </a:rPr>
              <a:t>What do we need to do</a:t>
            </a:r>
            <a:r>
              <a:rPr lang="en-US" altLang="zh-CN" sz="3000" dirty="0">
                <a:latin typeface="微软雅黑" panose="020B0503020204020204" charset="-122"/>
                <a:ea typeface="微软雅黑" panose="020B0503020204020204" charset="-122"/>
              </a:rPr>
              <a:t>? How do we do it?</a:t>
            </a:r>
            <a:endParaRPr lang="zh-CN" altLang="en-US" sz="3000" dirty="0">
              <a:latin typeface="微软雅黑" panose="020B0503020204020204" charset="-122"/>
              <a:ea typeface="微软雅黑" panose="020B0503020204020204" charset="-122"/>
            </a:endParaRPr>
          </a:p>
        </p:txBody>
      </p:sp>
      <p:sp>
        <p:nvSpPr>
          <p:cNvPr id="19" name="文本框 18"/>
          <p:cNvSpPr txBox="1"/>
          <p:nvPr>
            <p:custDataLst>
              <p:tags r:id="rId2"/>
            </p:custDataLst>
          </p:nvPr>
        </p:nvSpPr>
        <p:spPr>
          <a:xfrm>
            <a:off x="803593" y="1281430"/>
            <a:ext cx="11946255" cy="829945"/>
          </a:xfrm>
          <a:prstGeom prst="rect">
            <a:avLst/>
          </a:prstGeom>
          <a:noFill/>
        </p:spPr>
        <p:txBody>
          <a:bodyPr wrap="square" rtlCol="0">
            <a:spAutoFit/>
          </a:bodyPr>
          <a:lstStyle/>
          <a:p>
            <a:pPr>
              <a:lnSpc>
                <a:spcPct val="100000"/>
              </a:lnSpc>
            </a:pPr>
            <a:r>
              <a:rPr lang="en-US" sz="4800" b="1" dirty="0">
                <a:latin typeface="微软雅黑" panose="020B0503020204020204" charset="-122"/>
                <a:ea typeface="微软雅黑" panose="020B0503020204020204" charset="-122"/>
              </a:rPr>
              <a:t>SYSTEM OVERVIEW</a:t>
            </a:r>
          </a:p>
        </p:txBody>
      </p:sp>
      <p:sp>
        <p:nvSpPr>
          <p:cNvPr id="2" name="文本框 1"/>
          <p:cNvSpPr txBox="1"/>
          <p:nvPr>
            <p:custDataLst>
              <p:tags r:id="rId3"/>
            </p:custDataLst>
          </p:nvPr>
        </p:nvSpPr>
        <p:spPr>
          <a:xfrm>
            <a:off x="803593" y="3724275"/>
            <a:ext cx="9798050" cy="429895"/>
          </a:xfrm>
          <a:prstGeom prst="rect">
            <a:avLst/>
          </a:prstGeom>
          <a:noFill/>
          <a:ln w="9525">
            <a:noFill/>
          </a:ln>
        </p:spPr>
        <p:txBody>
          <a:bodyPr wrap="square">
            <a:spAutoFit/>
          </a:bodyPr>
          <a:lstStyle/>
          <a:p>
            <a:pPr>
              <a:buClrTx/>
              <a:buSzTx/>
              <a:buFontTx/>
            </a:pPr>
            <a:r>
              <a:rPr lang="zh-CN" altLang="en-US" sz="2200" dirty="0">
                <a:latin typeface="微软雅黑" panose="020B0503020204020204" charset="-122"/>
                <a:ea typeface="微软雅黑" panose="020B0503020204020204" charset="-122"/>
              </a:rPr>
              <a:t>R1: Explore the model's prediction results at the instance level.</a:t>
            </a:r>
          </a:p>
        </p:txBody>
      </p:sp>
      <p:sp>
        <p:nvSpPr>
          <p:cNvPr id="4" name="文本框 3"/>
          <p:cNvSpPr txBox="1"/>
          <p:nvPr/>
        </p:nvSpPr>
        <p:spPr>
          <a:xfrm>
            <a:off x="803593" y="4262120"/>
            <a:ext cx="9323705" cy="429895"/>
          </a:xfrm>
          <a:prstGeom prst="rect">
            <a:avLst/>
          </a:prstGeom>
          <a:noFill/>
          <a:ln w="9525">
            <a:noFill/>
          </a:ln>
        </p:spPr>
        <p:txBody>
          <a:bodyPr wrap="square">
            <a:spAutoFit/>
          </a:bodyPr>
          <a:lstStyle/>
          <a:p>
            <a:pPr>
              <a:buClrTx/>
              <a:buSzTx/>
              <a:buFontTx/>
            </a:pPr>
            <a:r>
              <a:rPr lang="zh-CN" altLang="en-US" sz="2200" dirty="0">
                <a:latin typeface="微软雅黑" panose="020B0503020204020204" charset="-122"/>
                <a:ea typeface="微软雅黑" panose="020B0503020204020204" charset="-122"/>
              </a:rPr>
              <a:t>R2: Analyzing model decision-making basis at the feature level. </a:t>
            </a:r>
          </a:p>
        </p:txBody>
      </p:sp>
      <p:sp>
        <p:nvSpPr>
          <p:cNvPr id="5" name="文本框 4"/>
          <p:cNvSpPr txBox="1"/>
          <p:nvPr/>
        </p:nvSpPr>
        <p:spPr>
          <a:xfrm>
            <a:off x="803593" y="4799965"/>
            <a:ext cx="12552045" cy="429895"/>
          </a:xfrm>
          <a:prstGeom prst="rect">
            <a:avLst/>
          </a:prstGeom>
          <a:noFill/>
          <a:ln w="9525">
            <a:noFill/>
          </a:ln>
        </p:spPr>
        <p:txBody>
          <a:bodyPr wrap="square">
            <a:spAutoFit/>
          </a:bodyPr>
          <a:lstStyle/>
          <a:p>
            <a:pPr>
              <a:buClrTx/>
              <a:buSzTx/>
              <a:buFontTx/>
            </a:pPr>
            <a:r>
              <a:rPr lang="zh-CN" altLang="en-US" sz="2200" dirty="0">
                <a:latin typeface="微软雅黑" panose="020B0503020204020204" charset="-122"/>
                <a:ea typeface="微软雅黑" panose="020B0503020204020204" charset="-122"/>
              </a:rPr>
              <a:t>R3: Understanding the model's decision-making mechanism at the model level.</a:t>
            </a:r>
            <a:r>
              <a:rPr lang="zh-CN" altLang="en-US" sz="2200" b="0" dirty="0">
                <a:latin typeface="微软雅黑" panose="020B0503020204020204" charset="-122"/>
                <a:ea typeface="微软雅黑" panose="020B0503020204020204" charset="-122"/>
              </a:rPr>
              <a:t> </a:t>
            </a:r>
          </a:p>
        </p:txBody>
      </p:sp>
      <p:pic>
        <p:nvPicPr>
          <p:cNvPr id="8" name="图片 7" descr="31393935333439323b31373432333339323b7ec47ec77ed36784"/>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5400000">
            <a:off x="11322050" y="3225800"/>
            <a:ext cx="1176655" cy="1176655"/>
          </a:xfrm>
          <a:prstGeom prst="rect">
            <a:avLst/>
          </a:prstGeom>
        </p:spPr>
      </p:pic>
      <p:pic>
        <p:nvPicPr>
          <p:cNvPr id="9" name="图片 8" descr="31393935333439323b31373432333339323b7ec47ec77ed36784"/>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5400000">
            <a:off x="12947650" y="3225800"/>
            <a:ext cx="1176655" cy="1176655"/>
          </a:xfrm>
          <a:prstGeom prst="rect">
            <a:avLst/>
          </a:prstGeom>
        </p:spPr>
      </p:pic>
      <p:pic>
        <p:nvPicPr>
          <p:cNvPr id="10" name="图片 9" descr="31393935333439323b31373432333339323b7ec47ec77ed36784"/>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rot="5400000">
            <a:off x="15634335" y="3225800"/>
            <a:ext cx="1176655" cy="1176655"/>
          </a:xfrm>
          <a:prstGeom prst="rect">
            <a:avLst/>
          </a:prstGeom>
        </p:spPr>
      </p:pic>
      <p:pic>
        <p:nvPicPr>
          <p:cNvPr id="11" name="图片 10" descr="31393935333232383b31393935333733373b7701756553f7"/>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14073505" y="3397250"/>
            <a:ext cx="914400" cy="914400"/>
          </a:xfrm>
          <a:prstGeom prst="rect">
            <a:avLst/>
          </a:prstGeom>
        </p:spPr>
      </p:pic>
      <p:grpSp>
        <p:nvGrpSpPr>
          <p:cNvPr id="29" name="îśľiḋè"/>
          <p:cNvGrpSpPr/>
          <p:nvPr/>
        </p:nvGrpSpPr>
        <p:grpSpPr>
          <a:xfrm>
            <a:off x="14565630" y="1501775"/>
            <a:ext cx="1748790" cy="913130"/>
            <a:chOff x="8728391" y="909604"/>
            <a:chExt cx="3069073" cy="1602251"/>
          </a:xfrm>
          <a:solidFill>
            <a:schemeClr val="accent5">
              <a:alpha val="41000"/>
            </a:schemeClr>
          </a:solidFill>
        </p:grpSpPr>
        <p:sp>
          <p:nvSpPr>
            <p:cNvPr id="31" name="íṥḷîḑê"/>
            <p:cNvSpPr/>
            <p:nvPr>
              <p:custDataLst>
                <p:tags r:id="rId5"/>
              </p:custDataLst>
            </p:nvPr>
          </p:nvSpPr>
          <p:spPr>
            <a:xfrm>
              <a:off x="11324073" y="2135248"/>
              <a:ext cx="441305" cy="376607"/>
            </a:xfrm>
            <a:prstGeom prst="ellipse">
              <a:avLst/>
            </a:prstGeom>
            <a:solidFill>
              <a:srgbClr val="87E8D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charset="-122"/>
                <a:ea typeface="微软雅黑" panose="020B0503020204020204" charset="-122"/>
              </a:endParaRPr>
            </a:p>
          </p:txBody>
        </p:sp>
        <p:sp>
          <p:nvSpPr>
            <p:cNvPr id="32" name="îṥ1îdê"/>
            <p:cNvSpPr/>
            <p:nvPr>
              <p:custDataLst>
                <p:tags r:id="rId6"/>
              </p:custDataLst>
            </p:nvPr>
          </p:nvSpPr>
          <p:spPr>
            <a:xfrm>
              <a:off x="8728391" y="909604"/>
              <a:ext cx="3069073" cy="1524255"/>
            </a:xfrm>
            <a:prstGeom prst="ellipse">
              <a:avLst/>
            </a:prstGeom>
            <a:solidFill>
              <a:srgbClr val="87E8D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b="1" dirty="0">
                  <a:latin typeface="微软雅黑" panose="020B0503020204020204" charset="-122"/>
                  <a:ea typeface="微软雅黑" panose="020B0503020204020204" charset="-122"/>
                </a:rPr>
                <a:t>Medium</a:t>
              </a:r>
            </a:p>
          </p:txBody>
        </p:sp>
      </p:grpSp>
      <p:sp>
        <p:nvSpPr>
          <p:cNvPr id="27" name="íṥḷîḑê"/>
          <p:cNvSpPr/>
          <p:nvPr/>
        </p:nvSpPr>
        <p:spPr>
          <a:xfrm>
            <a:off x="14073505" y="1828165"/>
            <a:ext cx="335280" cy="335280"/>
          </a:xfrm>
          <a:prstGeom prst="ellipse">
            <a:avLst/>
          </a:prstGeom>
          <a:solidFill>
            <a:srgbClr val="FFD767">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charset="-122"/>
              <a:ea typeface="微软雅黑" panose="020B0503020204020204" charset="-122"/>
            </a:endParaRPr>
          </a:p>
        </p:txBody>
      </p:sp>
      <p:sp>
        <p:nvSpPr>
          <p:cNvPr id="28" name="îṥ1îdê"/>
          <p:cNvSpPr/>
          <p:nvPr/>
        </p:nvSpPr>
        <p:spPr>
          <a:xfrm>
            <a:off x="13126720" y="1501775"/>
            <a:ext cx="1082040" cy="942975"/>
          </a:xfrm>
          <a:prstGeom prst="ellipse">
            <a:avLst/>
          </a:prstGeom>
          <a:solidFill>
            <a:srgbClr val="FFD767">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b="1" dirty="0">
                <a:latin typeface="微软雅黑" panose="020B0503020204020204" charset="-122"/>
                <a:ea typeface="微软雅黑" panose="020B0503020204020204" charset="-122"/>
              </a:rPr>
              <a:t>User</a:t>
            </a:r>
          </a:p>
        </p:txBody>
      </p:sp>
      <p:sp>
        <p:nvSpPr>
          <p:cNvPr id="23" name="îṥ1îdê"/>
          <p:cNvSpPr/>
          <p:nvPr/>
        </p:nvSpPr>
        <p:spPr>
          <a:xfrm>
            <a:off x="11891010" y="1501775"/>
            <a:ext cx="933450" cy="927100"/>
          </a:xfrm>
          <a:prstGeom prst="ellipse">
            <a:avLst/>
          </a:prstGeom>
          <a:solidFill>
            <a:srgbClr val="FFA39F">
              <a:alpha val="6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en-US" altLang="zh-CN" b="1" dirty="0">
                <a:latin typeface="微软雅黑" panose="020B0503020204020204" charset="-122"/>
                <a:ea typeface="微软雅黑" panose="020B0503020204020204" charset="-122"/>
              </a:rPr>
              <a:t>AD</a:t>
            </a:r>
          </a:p>
        </p:txBody>
      </p:sp>
      <p:sp>
        <p:nvSpPr>
          <p:cNvPr id="24" name="íṥḷîḑê"/>
          <p:cNvSpPr/>
          <p:nvPr/>
        </p:nvSpPr>
        <p:spPr>
          <a:xfrm>
            <a:off x="11717020" y="1826895"/>
            <a:ext cx="335280" cy="335280"/>
          </a:xfrm>
          <a:prstGeom prst="ellipse">
            <a:avLst/>
          </a:prstGeom>
          <a:solidFill>
            <a:srgbClr val="FFA39F">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charset="-122"/>
              <a:ea typeface="微软雅黑" panose="020B0503020204020204" charset="-122"/>
            </a:endParaRPr>
          </a:p>
        </p:txBody>
      </p:sp>
      <p:sp>
        <p:nvSpPr>
          <p:cNvPr id="33" name="下箭头 32"/>
          <p:cNvSpPr/>
          <p:nvPr/>
        </p:nvSpPr>
        <p:spPr>
          <a:xfrm>
            <a:off x="13881100" y="2623185"/>
            <a:ext cx="447675" cy="657225"/>
          </a:xfrm>
          <a:prstGeom prst="downArrow">
            <a:avLst/>
          </a:prstGeom>
          <a:noFill/>
          <a:ln w="28575">
            <a:solidFill>
              <a:srgbClr val="7E1A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14422120" y="2653665"/>
            <a:ext cx="6000115" cy="460375"/>
          </a:xfrm>
          <a:prstGeom prst="rect">
            <a:avLst/>
          </a:prstGeom>
          <a:noFill/>
        </p:spPr>
        <p:txBody>
          <a:bodyPr wrap="square" rtlCol="0">
            <a:spAutoFit/>
          </a:bodyPr>
          <a:lstStyle/>
          <a:p>
            <a:r>
              <a:rPr lang="en-US" altLang="zh-CN" sz="2400" b="1">
                <a:solidFill>
                  <a:srgbClr val="7E1AFF"/>
                </a:solidFill>
              </a:rPr>
              <a:t>INPUT</a:t>
            </a:r>
          </a:p>
        </p:txBody>
      </p:sp>
      <p:sp>
        <p:nvSpPr>
          <p:cNvPr id="36" name="右箭头 35"/>
          <p:cNvSpPr/>
          <p:nvPr/>
        </p:nvSpPr>
        <p:spPr>
          <a:xfrm>
            <a:off x="12557125" y="3742055"/>
            <a:ext cx="381000" cy="2476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右箭头 36"/>
          <p:cNvSpPr/>
          <p:nvPr/>
        </p:nvSpPr>
        <p:spPr>
          <a:xfrm>
            <a:off x="15224760" y="3742055"/>
            <a:ext cx="381000" cy="2476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8" name="曲线连接符 37"/>
          <p:cNvCxnSpPr>
            <a:stCxn id="8" idx="3"/>
            <a:endCxn id="9" idx="3"/>
          </p:cNvCxnSpPr>
          <p:nvPr/>
        </p:nvCxnSpPr>
        <p:spPr>
          <a:xfrm rot="5400000" flipV="1">
            <a:off x="12723495" y="3589655"/>
            <a:ext cx="3175" cy="1625600"/>
          </a:xfrm>
          <a:prstGeom prst="curvedConnector3">
            <a:avLst>
              <a:gd name="adj1" fmla="val 15670000"/>
            </a:avLst>
          </a:prstGeom>
        </p:spPr>
        <p:style>
          <a:lnRef idx="1">
            <a:schemeClr val="accent1"/>
          </a:lnRef>
          <a:fillRef idx="0">
            <a:schemeClr val="accent1"/>
          </a:fillRef>
          <a:effectRef idx="0">
            <a:schemeClr val="accent1"/>
          </a:effectRef>
          <a:fontRef idx="minor">
            <a:schemeClr val="tx1"/>
          </a:fontRef>
        </p:style>
      </p:cxnSp>
      <p:cxnSp>
        <p:nvCxnSpPr>
          <p:cNvPr id="39" name="曲线连接符 38"/>
          <p:cNvCxnSpPr>
            <a:stCxn id="9" idx="3"/>
            <a:endCxn id="10" idx="3"/>
          </p:cNvCxnSpPr>
          <p:nvPr/>
        </p:nvCxnSpPr>
        <p:spPr>
          <a:xfrm rot="5400000" flipV="1">
            <a:off x="14879320" y="3058795"/>
            <a:ext cx="3175" cy="2686685"/>
          </a:xfrm>
          <a:prstGeom prst="curvedConnector3">
            <a:avLst>
              <a:gd name="adj1" fmla="val 15640000"/>
            </a:avLst>
          </a:prstGeom>
        </p:spPr>
        <p:style>
          <a:lnRef idx="1">
            <a:schemeClr val="accent1"/>
          </a:lnRef>
          <a:fillRef idx="0">
            <a:schemeClr val="accent1"/>
          </a:fillRef>
          <a:effectRef idx="0">
            <a:schemeClr val="accent1"/>
          </a:effectRef>
          <a:fontRef idx="minor">
            <a:schemeClr val="tx1"/>
          </a:fontRef>
        </p:style>
      </p:cxnSp>
      <p:sp>
        <p:nvSpPr>
          <p:cNvPr id="41" name="加号 40"/>
          <p:cNvSpPr/>
          <p:nvPr/>
        </p:nvSpPr>
        <p:spPr>
          <a:xfrm>
            <a:off x="12519025" y="5023485"/>
            <a:ext cx="428625" cy="3810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加号 41"/>
          <p:cNvSpPr/>
          <p:nvPr/>
        </p:nvSpPr>
        <p:spPr>
          <a:xfrm>
            <a:off x="14796135" y="5023485"/>
            <a:ext cx="428625" cy="381000"/>
          </a:xfrm>
          <a:prstGeom prst="mathPl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下箭头 42"/>
          <p:cNvSpPr/>
          <p:nvPr/>
        </p:nvSpPr>
        <p:spPr>
          <a:xfrm>
            <a:off x="13881100" y="5374005"/>
            <a:ext cx="447675" cy="657225"/>
          </a:xfrm>
          <a:prstGeom prst="downArrow">
            <a:avLst/>
          </a:prstGeom>
          <a:noFill/>
          <a:ln w="28575">
            <a:solidFill>
              <a:srgbClr val="7E1AFF"/>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文本框 43"/>
          <p:cNvSpPr txBox="1"/>
          <p:nvPr/>
        </p:nvSpPr>
        <p:spPr>
          <a:xfrm>
            <a:off x="13025120" y="6109970"/>
            <a:ext cx="2199640" cy="460375"/>
          </a:xfrm>
          <a:prstGeom prst="rect">
            <a:avLst/>
          </a:prstGeom>
          <a:noFill/>
        </p:spPr>
        <p:txBody>
          <a:bodyPr wrap="square" rtlCol="0">
            <a:spAutoFit/>
          </a:bodyPr>
          <a:lstStyle/>
          <a:p>
            <a:pPr algn="ctr"/>
            <a:r>
              <a:rPr lang="en-US" altLang="zh-CN" sz="2400" b="1">
                <a:solidFill>
                  <a:srgbClr val="7E1AFF"/>
                </a:solidFill>
              </a:rPr>
              <a:t>OUTPUT</a:t>
            </a:r>
          </a:p>
        </p:txBody>
      </p:sp>
      <p:sp>
        <p:nvSpPr>
          <p:cNvPr id="45" name="文本框 44"/>
          <p:cNvSpPr txBox="1"/>
          <p:nvPr/>
        </p:nvSpPr>
        <p:spPr>
          <a:xfrm>
            <a:off x="11198860" y="2504440"/>
            <a:ext cx="1357630" cy="645160"/>
          </a:xfrm>
          <a:prstGeom prst="rect">
            <a:avLst/>
          </a:prstGeom>
          <a:noFill/>
          <a:ln w="9525">
            <a:noFill/>
          </a:ln>
        </p:spPr>
        <p:txBody>
          <a:bodyPr wrap="square">
            <a:spAutoFit/>
          </a:bodyPr>
          <a:lstStyle/>
          <a:p>
            <a:pPr indent="0" algn="ctr"/>
            <a:r>
              <a:rPr lang="en-US" b="0">
                <a:solidFill>
                  <a:srgbClr val="7E1AFF"/>
                </a:solidFill>
                <a:latin typeface="等线" panose="02010600030101010101" charset="-122"/>
                <a:cs typeface="Times New Roman" panose="02020603050405020304" charset="0"/>
              </a:rPr>
              <a:t>information gain</a:t>
            </a:r>
            <a:endParaRPr lang="en-US" altLang="en-US" b="0">
              <a:solidFill>
                <a:srgbClr val="7E1AFF"/>
              </a:solidFill>
              <a:latin typeface="等线" panose="02010600030101010101" charset="-122"/>
              <a:cs typeface="Times New Roman" panose="02020603050405020304" charset="0"/>
            </a:endParaRPr>
          </a:p>
        </p:txBody>
      </p:sp>
      <p:sp>
        <p:nvSpPr>
          <p:cNvPr id="46" name="文本框 45"/>
          <p:cNvSpPr txBox="1"/>
          <p:nvPr>
            <p:custDataLst>
              <p:tags r:id="rId4"/>
            </p:custDataLst>
          </p:nvPr>
        </p:nvSpPr>
        <p:spPr>
          <a:xfrm>
            <a:off x="805815" y="5525997"/>
            <a:ext cx="11871960" cy="1387496"/>
          </a:xfrm>
          <a:prstGeom prst="rect">
            <a:avLst/>
          </a:prstGeom>
          <a:noFill/>
          <a:ln w="9525">
            <a:noFill/>
          </a:ln>
        </p:spPr>
        <p:txBody>
          <a:bodyPr wrap="square">
            <a:spAutoFit/>
          </a:bodyPr>
          <a:lstStyle/>
          <a:p>
            <a:pPr algn="l">
              <a:lnSpc>
                <a:spcPct val="120000"/>
              </a:lnSpc>
              <a:buClrTx/>
              <a:buSzTx/>
              <a:buFontTx/>
            </a:pPr>
            <a:r>
              <a:rPr sz="2800" b="1" dirty="0">
                <a:latin typeface="微软雅黑" panose="020B0503020204020204" charset="-122"/>
                <a:ea typeface="微软雅黑" panose="020B0503020204020204" charset="-122"/>
                <a:sym typeface="+mn-ea"/>
              </a:rPr>
              <a:t>GBDT4CTRVis</a:t>
            </a:r>
            <a:r>
              <a:rPr sz="2200" dirty="0">
                <a:latin typeface="微软雅黑" panose="020B0503020204020204" charset="-122"/>
                <a:ea typeface="微软雅黑" panose="020B0503020204020204" charset="-122"/>
                <a:sym typeface="+mn-ea"/>
              </a:rPr>
              <a:t> helps advertising analysts understand the working mechanism of</a:t>
            </a:r>
            <a:r>
              <a:rPr lang="zh-CN" altLang="en-US" sz="2200" dirty="0">
                <a:latin typeface="微软雅黑" panose="020B0503020204020204" charset="-122"/>
                <a:ea typeface="微软雅黑" panose="020B0503020204020204" charset="-122"/>
                <a:sym typeface="+mn-ea"/>
              </a:rPr>
              <a:t> </a:t>
            </a:r>
            <a:r>
              <a:rPr lang="en-US" sz="2200" dirty="0">
                <a:latin typeface="微软雅黑" panose="020B0503020204020204" charset="-122"/>
                <a:ea typeface="微软雅黑" panose="020B0503020204020204" charset="-122"/>
                <a:sym typeface="+mn-ea"/>
              </a:rPr>
              <a:t>the</a:t>
            </a:r>
            <a:r>
              <a:rPr sz="2200" dirty="0">
                <a:latin typeface="微软雅黑" panose="020B0503020204020204" charset="-122"/>
                <a:ea typeface="微软雅黑" panose="020B0503020204020204" charset="-122"/>
                <a:sym typeface="+mn-ea"/>
              </a:rPr>
              <a:t> GBDT</a:t>
            </a:r>
            <a:r>
              <a:rPr lang="en-US" sz="2200" dirty="0">
                <a:latin typeface="微软雅黑" panose="020B0503020204020204" charset="-122"/>
                <a:ea typeface="微软雅黑" panose="020B0503020204020204" charset="-122"/>
                <a:sym typeface="+mn-ea"/>
              </a:rPr>
              <a:t>-based CTR prediction</a:t>
            </a:r>
            <a:r>
              <a:rPr sz="2200" dirty="0">
                <a:latin typeface="微软雅黑" panose="020B0503020204020204" charset="-122"/>
                <a:ea typeface="微软雅黑" panose="020B0503020204020204" charset="-122"/>
                <a:sym typeface="+mn-ea"/>
              </a:rPr>
              <a:t> model through </a:t>
            </a:r>
            <a:r>
              <a:rPr sz="2200" b="1" dirty="0">
                <a:latin typeface="微软雅黑" panose="020B0503020204020204" charset="-122"/>
                <a:ea typeface="微软雅黑" panose="020B0503020204020204" charset="-122"/>
                <a:sym typeface="+mn-ea"/>
              </a:rPr>
              <a:t>the instance, feature and model level </a:t>
            </a:r>
            <a:r>
              <a:rPr sz="2200" dirty="0">
                <a:latin typeface="微软雅黑" panose="020B0503020204020204" charset="-122"/>
                <a:ea typeface="微软雅黑" panose="020B0503020204020204" charset="-122"/>
                <a:sym typeface="+mn-ea"/>
              </a:rPr>
              <a:t>and facilitate the tuning process.</a:t>
            </a:r>
          </a:p>
        </p:txBody>
      </p:sp>
      <p:sp>
        <p:nvSpPr>
          <p:cNvPr id="6" name="文本框 5">
            <a:extLst>
              <a:ext uri="{FF2B5EF4-FFF2-40B4-BE49-F238E27FC236}">
                <a16:creationId xmlns:a16="http://schemas.microsoft.com/office/drawing/2014/main" id="{6AF37BC2-0EC0-F49F-8439-41EC1BE1EFF4}"/>
              </a:ext>
            </a:extLst>
          </p:cNvPr>
          <p:cNvSpPr txBox="1"/>
          <p:nvPr/>
        </p:nvSpPr>
        <p:spPr>
          <a:xfrm>
            <a:off x="803593" y="3017837"/>
            <a:ext cx="10210800" cy="523220"/>
          </a:xfrm>
          <a:prstGeom prst="rect">
            <a:avLst/>
          </a:prstGeom>
          <a:noFill/>
        </p:spPr>
        <p:txBody>
          <a:bodyPr wrap="square">
            <a:spAutoFit/>
          </a:bodyPr>
          <a:lstStyle/>
          <a:p>
            <a:r>
              <a:rPr lang="en" altLang="zh-CN" sz="2800" b="1" dirty="0">
                <a:latin typeface="Microsoft YaHei" panose="020B0503020204020204" pitchFamily="34" charset="-122"/>
                <a:ea typeface="Microsoft YaHei" panose="020B0503020204020204" pitchFamily="34" charset="-122"/>
              </a:rPr>
              <a:t>Requirements Analysis</a:t>
            </a:r>
            <a:endParaRPr lang="zh-CN" altLang="en-US" sz="28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par>
                                <p:cTn id="8" presetID="16" presetClass="entr" presetSubtype="21"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barn(inVertical)">
                                      <p:cBhvr>
                                        <p:cTn id="10" dur="500"/>
                                        <p:tgtEl>
                                          <p:spTgt spid="9"/>
                                        </p:tgtEl>
                                      </p:cBhvr>
                                    </p:animEffect>
                                  </p:childTnLst>
                                </p:cTn>
                              </p:par>
                              <p:par>
                                <p:cTn id="11" presetID="16" presetClass="entr" presetSubtype="21"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arn(inVertical)">
                                      <p:cBhvr>
                                        <p:cTn id="13" dur="500"/>
                                        <p:tgtEl>
                                          <p:spTgt spid="10"/>
                                        </p:tgtEl>
                                      </p:cBhvr>
                                    </p:animEffect>
                                  </p:childTnLst>
                                </p:cTn>
                              </p:par>
                              <p:par>
                                <p:cTn id="14" presetID="16" presetClass="entr" presetSubtype="21" fill="hold" nodeType="with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barn(inVertical)">
                                      <p:cBhvr>
                                        <p:cTn id="16" dur="500"/>
                                        <p:tgtEl>
                                          <p:spTgt spid="11"/>
                                        </p:tgtEl>
                                      </p:cBhvr>
                                    </p:animEffect>
                                  </p:childTnLst>
                                </p:cTn>
                              </p:par>
                              <p:par>
                                <p:cTn id="17" presetID="16" presetClass="entr" presetSubtype="21" fill="hold" nodeType="withEffect">
                                  <p:stCondLst>
                                    <p:cond delay="0"/>
                                  </p:stCondLst>
                                  <p:childTnLst>
                                    <p:set>
                                      <p:cBhvr>
                                        <p:cTn id="18" dur="1" fill="hold">
                                          <p:stCondLst>
                                            <p:cond delay="0"/>
                                          </p:stCondLst>
                                        </p:cTn>
                                        <p:tgtEl>
                                          <p:spTgt spid="29"/>
                                        </p:tgtEl>
                                        <p:attrNameLst>
                                          <p:attrName>style.visibility</p:attrName>
                                        </p:attrNameLst>
                                      </p:cBhvr>
                                      <p:to>
                                        <p:strVal val="visible"/>
                                      </p:to>
                                    </p:set>
                                    <p:animEffect transition="in" filter="barn(inVertical)">
                                      <p:cBhvr>
                                        <p:cTn id="19" dur="500"/>
                                        <p:tgtEl>
                                          <p:spTgt spid="29"/>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7"/>
                                        </p:tgtEl>
                                        <p:attrNameLst>
                                          <p:attrName>style.visibility</p:attrName>
                                        </p:attrNameLst>
                                      </p:cBhvr>
                                      <p:to>
                                        <p:strVal val="visible"/>
                                      </p:to>
                                    </p:set>
                                    <p:animEffect transition="in" filter="barn(inVertical)">
                                      <p:cBhvr>
                                        <p:cTn id="22" dur="500"/>
                                        <p:tgtEl>
                                          <p:spTgt spid="27"/>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barn(inVertical)">
                                      <p:cBhvr>
                                        <p:cTn id="25" dur="500"/>
                                        <p:tgtEl>
                                          <p:spTgt spid="28"/>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barn(inVertical)">
                                      <p:cBhvr>
                                        <p:cTn id="28" dur="500"/>
                                        <p:tgtEl>
                                          <p:spTgt spid="23"/>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Effect transition="in" filter="barn(inVertical)">
                                      <p:cBhvr>
                                        <p:cTn id="31" dur="500"/>
                                        <p:tgtEl>
                                          <p:spTgt spid="24"/>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33"/>
                                        </p:tgtEl>
                                        <p:attrNameLst>
                                          <p:attrName>style.visibility</p:attrName>
                                        </p:attrNameLst>
                                      </p:cBhvr>
                                      <p:to>
                                        <p:strVal val="visible"/>
                                      </p:to>
                                    </p:set>
                                    <p:animEffect transition="in" filter="barn(inVertical)">
                                      <p:cBhvr>
                                        <p:cTn id="34" dur="500"/>
                                        <p:tgtEl>
                                          <p:spTgt spid="33"/>
                                        </p:tgtEl>
                                      </p:cBhvr>
                                    </p:animEffect>
                                  </p:childTnLst>
                                </p:cTn>
                              </p:par>
                              <p:par>
                                <p:cTn id="35" presetID="16" presetClass="entr" presetSubtype="21" fill="hold" grpId="0" nodeType="withEffect">
                                  <p:stCondLst>
                                    <p:cond delay="0"/>
                                  </p:stCondLst>
                                  <p:childTnLst>
                                    <p:set>
                                      <p:cBhvr>
                                        <p:cTn id="36" dur="1" fill="hold">
                                          <p:stCondLst>
                                            <p:cond delay="0"/>
                                          </p:stCondLst>
                                        </p:cTn>
                                        <p:tgtEl>
                                          <p:spTgt spid="34"/>
                                        </p:tgtEl>
                                        <p:attrNameLst>
                                          <p:attrName>style.visibility</p:attrName>
                                        </p:attrNameLst>
                                      </p:cBhvr>
                                      <p:to>
                                        <p:strVal val="visible"/>
                                      </p:to>
                                    </p:set>
                                    <p:animEffect transition="in" filter="barn(inVertical)">
                                      <p:cBhvr>
                                        <p:cTn id="37" dur="500"/>
                                        <p:tgtEl>
                                          <p:spTgt spid="34"/>
                                        </p:tgtEl>
                                      </p:cBhvr>
                                    </p:animEffect>
                                  </p:childTnLst>
                                </p:cTn>
                              </p:par>
                              <p:par>
                                <p:cTn id="38" presetID="16" presetClass="entr" presetSubtype="21" fill="hold" grpId="0" nodeType="withEffect">
                                  <p:stCondLst>
                                    <p:cond delay="0"/>
                                  </p:stCondLst>
                                  <p:childTnLst>
                                    <p:set>
                                      <p:cBhvr>
                                        <p:cTn id="39" dur="1" fill="hold">
                                          <p:stCondLst>
                                            <p:cond delay="0"/>
                                          </p:stCondLst>
                                        </p:cTn>
                                        <p:tgtEl>
                                          <p:spTgt spid="36"/>
                                        </p:tgtEl>
                                        <p:attrNameLst>
                                          <p:attrName>style.visibility</p:attrName>
                                        </p:attrNameLst>
                                      </p:cBhvr>
                                      <p:to>
                                        <p:strVal val="visible"/>
                                      </p:to>
                                    </p:set>
                                    <p:animEffect transition="in" filter="barn(inVertical)">
                                      <p:cBhvr>
                                        <p:cTn id="40" dur="500"/>
                                        <p:tgtEl>
                                          <p:spTgt spid="36"/>
                                        </p:tgtEl>
                                      </p:cBhvr>
                                    </p:animEffect>
                                  </p:childTnLst>
                                </p:cTn>
                              </p:par>
                              <p:par>
                                <p:cTn id="41" presetID="16" presetClass="entr" presetSubtype="21"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barn(inVertical)">
                                      <p:cBhvr>
                                        <p:cTn id="43" dur="500"/>
                                        <p:tgtEl>
                                          <p:spTgt spid="37"/>
                                        </p:tgtEl>
                                      </p:cBhvr>
                                    </p:animEffect>
                                  </p:childTnLst>
                                </p:cTn>
                              </p:par>
                              <p:par>
                                <p:cTn id="44" presetID="16" presetClass="entr" presetSubtype="21" fill="hold" nodeType="with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barn(inVertical)">
                                      <p:cBhvr>
                                        <p:cTn id="46" dur="500"/>
                                        <p:tgtEl>
                                          <p:spTgt spid="38"/>
                                        </p:tgtEl>
                                      </p:cBhvr>
                                    </p:animEffect>
                                  </p:childTnLst>
                                </p:cTn>
                              </p:par>
                              <p:par>
                                <p:cTn id="47" presetID="16" presetClass="entr" presetSubtype="21" fill="hold" nodeType="withEffect">
                                  <p:stCondLst>
                                    <p:cond delay="0"/>
                                  </p:stCondLst>
                                  <p:childTnLst>
                                    <p:set>
                                      <p:cBhvr>
                                        <p:cTn id="48" dur="1" fill="hold">
                                          <p:stCondLst>
                                            <p:cond delay="0"/>
                                          </p:stCondLst>
                                        </p:cTn>
                                        <p:tgtEl>
                                          <p:spTgt spid="39"/>
                                        </p:tgtEl>
                                        <p:attrNameLst>
                                          <p:attrName>style.visibility</p:attrName>
                                        </p:attrNameLst>
                                      </p:cBhvr>
                                      <p:to>
                                        <p:strVal val="visible"/>
                                      </p:to>
                                    </p:set>
                                    <p:animEffect transition="in" filter="barn(inVertical)">
                                      <p:cBhvr>
                                        <p:cTn id="49" dur="500"/>
                                        <p:tgtEl>
                                          <p:spTgt spid="39"/>
                                        </p:tgtEl>
                                      </p:cBhvr>
                                    </p:animEffect>
                                  </p:childTnLst>
                                </p:cTn>
                              </p:par>
                              <p:par>
                                <p:cTn id="50" presetID="16" presetClass="entr" presetSubtype="21" fill="hold" grpId="0" nodeType="withEffect">
                                  <p:stCondLst>
                                    <p:cond delay="0"/>
                                  </p:stCondLst>
                                  <p:childTnLst>
                                    <p:set>
                                      <p:cBhvr>
                                        <p:cTn id="51" dur="1" fill="hold">
                                          <p:stCondLst>
                                            <p:cond delay="0"/>
                                          </p:stCondLst>
                                        </p:cTn>
                                        <p:tgtEl>
                                          <p:spTgt spid="41"/>
                                        </p:tgtEl>
                                        <p:attrNameLst>
                                          <p:attrName>style.visibility</p:attrName>
                                        </p:attrNameLst>
                                      </p:cBhvr>
                                      <p:to>
                                        <p:strVal val="visible"/>
                                      </p:to>
                                    </p:set>
                                    <p:animEffect transition="in" filter="barn(inVertical)">
                                      <p:cBhvr>
                                        <p:cTn id="52" dur="500"/>
                                        <p:tgtEl>
                                          <p:spTgt spid="41"/>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Effect transition="in" filter="barn(inVertical)">
                                      <p:cBhvr>
                                        <p:cTn id="55" dur="500"/>
                                        <p:tgtEl>
                                          <p:spTgt spid="42"/>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43"/>
                                        </p:tgtEl>
                                        <p:attrNameLst>
                                          <p:attrName>style.visibility</p:attrName>
                                        </p:attrNameLst>
                                      </p:cBhvr>
                                      <p:to>
                                        <p:strVal val="visible"/>
                                      </p:to>
                                    </p:set>
                                    <p:animEffect transition="in" filter="barn(inVertical)">
                                      <p:cBhvr>
                                        <p:cTn id="58" dur="500"/>
                                        <p:tgtEl>
                                          <p:spTgt spid="43"/>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44"/>
                                        </p:tgtEl>
                                        <p:attrNameLst>
                                          <p:attrName>style.visibility</p:attrName>
                                        </p:attrNameLst>
                                      </p:cBhvr>
                                      <p:to>
                                        <p:strVal val="visible"/>
                                      </p:to>
                                    </p:set>
                                    <p:animEffect transition="in" filter="barn(inVertical)">
                                      <p:cBhvr>
                                        <p:cTn id="61" dur="500"/>
                                        <p:tgtEl>
                                          <p:spTgt spid="44"/>
                                        </p:tgtEl>
                                      </p:cBhvr>
                                    </p:animEffect>
                                  </p:childTnLst>
                                </p:cTn>
                              </p:par>
                              <p:par>
                                <p:cTn id="62" presetID="16" presetClass="entr" presetSubtype="21" fill="hold" grpId="0" nodeType="withEffect">
                                  <p:stCondLst>
                                    <p:cond delay="0"/>
                                  </p:stCondLst>
                                  <p:childTnLst>
                                    <p:set>
                                      <p:cBhvr>
                                        <p:cTn id="63" dur="1" fill="hold">
                                          <p:stCondLst>
                                            <p:cond delay="0"/>
                                          </p:stCondLst>
                                        </p:cTn>
                                        <p:tgtEl>
                                          <p:spTgt spid="45"/>
                                        </p:tgtEl>
                                        <p:attrNameLst>
                                          <p:attrName>style.visibility</p:attrName>
                                        </p:attrNameLst>
                                      </p:cBhvr>
                                      <p:to>
                                        <p:strVal val="visible"/>
                                      </p:to>
                                    </p:set>
                                    <p:animEffect transition="in" filter="barn(inVertical)">
                                      <p:cBhvr>
                                        <p:cTn id="64" dur="500"/>
                                        <p:tgtEl>
                                          <p:spTgt spid="45"/>
                                        </p:tgtEl>
                                      </p:cBhvr>
                                    </p:animEffect>
                                  </p:childTnLst>
                                </p:cTn>
                              </p:par>
                            </p:childTnLst>
                          </p:cTn>
                        </p:par>
                      </p:childTnLst>
                    </p:cTn>
                  </p:par>
                  <p:par>
                    <p:cTn id="65" fill="hold">
                      <p:stCondLst>
                        <p:cond delay="indefinite"/>
                      </p:stCondLst>
                      <p:childTnLst>
                        <p:par>
                          <p:cTn id="66" fill="hold">
                            <p:stCondLst>
                              <p:cond delay="0"/>
                            </p:stCondLst>
                            <p:childTnLst>
                              <p:par>
                                <p:cTn id="67" presetID="16" presetClass="entr" presetSubtype="21" fill="hold" grpId="0" nodeType="clickEffect">
                                  <p:stCondLst>
                                    <p:cond delay="0"/>
                                  </p:stCondLst>
                                  <p:childTnLst>
                                    <p:set>
                                      <p:cBhvr>
                                        <p:cTn id="68" dur="1" fill="hold">
                                          <p:stCondLst>
                                            <p:cond delay="0"/>
                                          </p:stCondLst>
                                        </p:cTn>
                                        <p:tgtEl>
                                          <p:spTgt spid="6"/>
                                        </p:tgtEl>
                                        <p:attrNameLst>
                                          <p:attrName>style.visibility</p:attrName>
                                        </p:attrNameLst>
                                      </p:cBhvr>
                                      <p:to>
                                        <p:strVal val="visible"/>
                                      </p:to>
                                    </p:set>
                                    <p:animEffect transition="in" filter="barn(inVertical)">
                                      <p:cBhvr>
                                        <p:cTn id="69" dur="500"/>
                                        <p:tgtEl>
                                          <p:spTgt spid="6"/>
                                        </p:tgtEl>
                                      </p:cBhvr>
                                    </p:animEffect>
                                  </p:childTnLst>
                                </p:cTn>
                              </p:par>
                            </p:childTnLst>
                          </p:cTn>
                        </p:par>
                      </p:childTnLst>
                    </p:cTn>
                  </p:par>
                  <p:par>
                    <p:cTn id="70" fill="hold">
                      <p:stCondLst>
                        <p:cond delay="indefinite"/>
                      </p:stCondLst>
                      <p:childTnLst>
                        <p:par>
                          <p:cTn id="71" fill="hold">
                            <p:stCondLst>
                              <p:cond delay="0"/>
                            </p:stCondLst>
                            <p:childTnLst>
                              <p:par>
                                <p:cTn id="72" presetID="16" presetClass="entr" presetSubtype="21" fill="hold" grpId="0" nodeType="clickEffect">
                                  <p:stCondLst>
                                    <p:cond delay="0"/>
                                  </p:stCondLst>
                                  <p:childTnLst>
                                    <p:set>
                                      <p:cBhvr>
                                        <p:cTn id="73" dur="1" fill="hold">
                                          <p:stCondLst>
                                            <p:cond delay="0"/>
                                          </p:stCondLst>
                                        </p:cTn>
                                        <p:tgtEl>
                                          <p:spTgt spid="2"/>
                                        </p:tgtEl>
                                        <p:attrNameLst>
                                          <p:attrName>style.visibility</p:attrName>
                                        </p:attrNameLst>
                                      </p:cBhvr>
                                      <p:to>
                                        <p:strVal val="visible"/>
                                      </p:to>
                                    </p:set>
                                    <p:animEffect transition="in" filter="barn(inVertical)">
                                      <p:cBhvr>
                                        <p:cTn id="74" dur="500"/>
                                        <p:tgtEl>
                                          <p:spTgt spid="2"/>
                                        </p:tgtEl>
                                      </p:cBhvr>
                                    </p:animEffect>
                                  </p:childTnLst>
                                </p:cTn>
                              </p:par>
                              <p:par>
                                <p:cTn id="75" presetID="16" presetClass="entr" presetSubtype="21" fill="hold" grpId="0" nodeType="withEffect">
                                  <p:stCondLst>
                                    <p:cond delay="0"/>
                                  </p:stCondLst>
                                  <p:childTnLst>
                                    <p:set>
                                      <p:cBhvr>
                                        <p:cTn id="76" dur="1" fill="hold">
                                          <p:stCondLst>
                                            <p:cond delay="0"/>
                                          </p:stCondLst>
                                        </p:cTn>
                                        <p:tgtEl>
                                          <p:spTgt spid="4"/>
                                        </p:tgtEl>
                                        <p:attrNameLst>
                                          <p:attrName>style.visibility</p:attrName>
                                        </p:attrNameLst>
                                      </p:cBhvr>
                                      <p:to>
                                        <p:strVal val="visible"/>
                                      </p:to>
                                    </p:set>
                                    <p:animEffect transition="in" filter="barn(inVertical)">
                                      <p:cBhvr>
                                        <p:cTn id="77" dur="500"/>
                                        <p:tgtEl>
                                          <p:spTgt spid="4"/>
                                        </p:tgtEl>
                                      </p:cBhvr>
                                    </p:animEffect>
                                  </p:childTnLst>
                                </p:cTn>
                              </p:par>
                              <p:par>
                                <p:cTn id="78" presetID="16" presetClass="entr" presetSubtype="21" fill="hold" grpId="0" nodeType="withEffect">
                                  <p:stCondLst>
                                    <p:cond delay="0"/>
                                  </p:stCondLst>
                                  <p:childTnLst>
                                    <p:set>
                                      <p:cBhvr>
                                        <p:cTn id="79" dur="1" fill="hold">
                                          <p:stCondLst>
                                            <p:cond delay="0"/>
                                          </p:stCondLst>
                                        </p:cTn>
                                        <p:tgtEl>
                                          <p:spTgt spid="5"/>
                                        </p:tgtEl>
                                        <p:attrNameLst>
                                          <p:attrName>style.visibility</p:attrName>
                                        </p:attrNameLst>
                                      </p:cBhvr>
                                      <p:to>
                                        <p:strVal val="visible"/>
                                      </p:to>
                                    </p:set>
                                    <p:animEffect transition="in" filter="barn(inVertical)">
                                      <p:cBhvr>
                                        <p:cTn id="80" dur="500"/>
                                        <p:tgtEl>
                                          <p:spTgt spid="5"/>
                                        </p:tgtEl>
                                      </p:cBhvr>
                                    </p:animEffect>
                                  </p:childTnLst>
                                </p:cTn>
                              </p:par>
                            </p:childTnLst>
                          </p:cTn>
                        </p:par>
                      </p:childTnLst>
                    </p:cTn>
                  </p:par>
                  <p:par>
                    <p:cTn id="81" fill="hold">
                      <p:stCondLst>
                        <p:cond delay="indefinite"/>
                      </p:stCondLst>
                      <p:childTnLst>
                        <p:par>
                          <p:cTn id="82" fill="hold">
                            <p:stCondLst>
                              <p:cond delay="0"/>
                            </p:stCondLst>
                            <p:childTnLst>
                              <p:par>
                                <p:cTn id="83" presetID="16" presetClass="entr" presetSubtype="21" fill="hold" grpId="0" nodeType="clickEffect">
                                  <p:stCondLst>
                                    <p:cond delay="0"/>
                                  </p:stCondLst>
                                  <p:childTnLst>
                                    <p:set>
                                      <p:cBhvr>
                                        <p:cTn id="84" dur="1" fill="hold">
                                          <p:stCondLst>
                                            <p:cond delay="0"/>
                                          </p:stCondLst>
                                        </p:cTn>
                                        <p:tgtEl>
                                          <p:spTgt spid="46"/>
                                        </p:tgtEl>
                                        <p:attrNameLst>
                                          <p:attrName>style.visibility</p:attrName>
                                        </p:attrNameLst>
                                      </p:cBhvr>
                                      <p:to>
                                        <p:strVal val="visible"/>
                                      </p:to>
                                    </p:set>
                                    <p:animEffect transition="in" filter="barn(inVertical)">
                                      <p:cBhvr>
                                        <p:cTn id="85"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27" grpId="0" animBg="1"/>
      <p:bldP spid="28" grpId="0" animBg="1"/>
      <p:bldP spid="23" grpId="0" animBg="1"/>
      <p:bldP spid="24" grpId="0" animBg="1"/>
      <p:bldP spid="33" grpId="0" animBg="1"/>
      <p:bldP spid="34" grpId="0"/>
      <p:bldP spid="36" grpId="0" animBg="1"/>
      <p:bldP spid="37" grpId="0" animBg="1"/>
      <p:bldP spid="41" grpId="0" animBg="1"/>
      <p:bldP spid="42" grpId="0" animBg="1"/>
      <p:bldP spid="43" grpId="0" animBg="1"/>
      <p:bldP spid="44" grpId="0"/>
      <p:bldP spid="45" grpId="0"/>
      <p:bldP spid="46"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803593" y="1281430"/>
            <a:ext cx="11946255" cy="829945"/>
          </a:xfrm>
          <a:prstGeom prst="rect">
            <a:avLst/>
          </a:prstGeom>
          <a:noFill/>
        </p:spPr>
        <p:txBody>
          <a:bodyPr wrap="square" rtlCol="0">
            <a:spAutoFit/>
          </a:bodyPr>
          <a:lstStyle/>
          <a:p>
            <a:pPr>
              <a:lnSpc>
                <a:spcPct val="100000"/>
              </a:lnSpc>
            </a:pPr>
            <a:r>
              <a:rPr lang="en-US" sz="4800" b="1" dirty="0">
                <a:latin typeface="微软雅黑" panose="020B0503020204020204" charset="-122"/>
                <a:ea typeface="微软雅黑" panose="020B0503020204020204" charset="-122"/>
              </a:rPr>
              <a:t>SYSTEM OVERVIEW</a:t>
            </a:r>
          </a:p>
        </p:txBody>
      </p:sp>
      <p:sp>
        <p:nvSpPr>
          <p:cNvPr id="13" name="文本框 12"/>
          <p:cNvSpPr txBox="1"/>
          <p:nvPr>
            <p:custDataLst>
              <p:tags r:id="rId1"/>
            </p:custDataLst>
          </p:nvPr>
        </p:nvSpPr>
        <p:spPr>
          <a:xfrm>
            <a:off x="803593" y="2569210"/>
            <a:ext cx="4534535" cy="3125664"/>
          </a:xfrm>
          <a:prstGeom prst="rect">
            <a:avLst/>
          </a:prstGeom>
          <a:noFill/>
        </p:spPr>
        <p:txBody>
          <a:bodyPr wrap="square" rtlCol="0">
            <a:spAutoFit/>
          </a:bodyPr>
          <a:lstStyle/>
          <a:p>
            <a:pPr>
              <a:lnSpc>
                <a:spcPct val="150000"/>
              </a:lnSpc>
            </a:pPr>
            <a:r>
              <a:rPr lang="en-US" altLang="zh-CN" sz="2200" dirty="0">
                <a:latin typeface="微软雅黑" panose="020B0503020204020204" charset="-122"/>
                <a:ea typeface="微软雅黑" panose="020B0503020204020204" charset="-122"/>
              </a:rPr>
              <a:t>P</a:t>
            </a:r>
            <a:r>
              <a:rPr lang="zh-CN" altLang="en-US" sz="2200" dirty="0">
                <a:latin typeface="微软雅黑" panose="020B0503020204020204" charset="-122"/>
                <a:ea typeface="微软雅黑" panose="020B0503020204020204" charset="-122"/>
              </a:rPr>
              <a:t>ipeline of </a:t>
            </a:r>
            <a:r>
              <a:rPr lang="zh-CN" altLang="en-US" sz="2400" b="1" dirty="0">
                <a:latin typeface="微软雅黑" panose="020B0503020204020204" charset="-122"/>
                <a:ea typeface="微软雅黑" panose="020B0503020204020204" charset="-122"/>
              </a:rPr>
              <a:t>GBDT4CTRVis</a:t>
            </a:r>
            <a:r>
              <a:rPr lang="zh-CN" altLang="en-US" sz="2200" dirty="0">
                <a:latin typeface="微软雅黑" panose="020B0503020204020204" charset="-122"/>
                <a:ea typeface="微软雅黑" panose="020B0503020204020204" charset="-122"/>
              </a:rPr>
              <a:t>.</a:t>
            </a:r>
          </a:p>
          <a:p>
            <a:pPr>
              <a:lnSpc>
                <a:spcPct val="150000"/>
              </a:lnSpc>
            </a:pPr>
            <a:r>
              <a:rPr lang="en-US" altLang="zh-CN" sz="2200" dirty="0">
                <a:latin typeface="微软雅黑" panose="020B0503020204020204" charset="-122"/>
                <a:ea typeface="微软雅黑" panose="020B0503020204020204" charset="-122"/>
              </a:rPr>
              <a:t>C</a:t>
            </a:r>
            <a:r>
              <a:rPr lang="zh-CN" altLang="en-US" sz="2200" dirty="0">
                <a:latin typeface="微软雅黑" panose="020B0503020204020204" charset="-122"/>
                <a:ea typeface="微软雅黑" panose="020B0503020204020204" charset="-122"/>
              </a:rPr>
              <a:t>onsists of four main modules: </a:t>
            </a:r>
          </a:p>
          <a:p>
            <a:pPr marL="457200" indent="-457200">
              <a:lnSpc>
                <a:spcPct val="150000"/>
              </a:lnSpc>
              <a:buFont typeface="+mj-ea"/>
              <a:buAutoNum type="circleNumDbPlain"/>
            </a:pPr>
            <a:r>
              <a:rPr lang="en-US" altLang="zh-CN" sz="2200" dirty="0">
                <a:latin typeface="微软雅黑" panose="020B0503020204020204" charset="-122"/>
                <a:ea typeface="微软雅黑" panose="020B0503020204020204" charset="-122"/>
              </a:rPr>
              <a:t>D</a:t>
            </a:r>
            <a:r>
              <a:rPr lang="zh-CN" altLang="en-US" sz="2200" dirty="0">
                <a:latin typeface="微软雅黑" panose="020B0503020204020204" charset="-122"/>
                <a:ea typeface="微软雅黑" panose="020B0503020204020204" charset="-122"/>
              </a:rPr>
              <a:t>ata preprocessing</a:t>
            </a:r>
          </a:p>
          <a:p>
            <a:pPr marL="457200" indent="-457200">
              <a:lnSpc>
                <a:spcPct val="150000"/>
              </a:lnSpc>
              <a:buFont typeface="+mj-ea"/>
              <a:buAutoNum type="circleNumDbPlain"/>
            </a:pPr>
            <a:r>
              <a:rPr lang="en-US" altLang="zh-CN" sz="2200" dirty="0">
                <a:latin typeface="微软雅黑" panose="020B0503020204020204" charset="-122"/>
                <a:ea typeface="微软雅黑" panose="020B0503020204020204" charset="-122"/>
              </a:rPr>
              <a:t>M</a:t>
            </a:r>
            <a:r>
              <a:rPr lang="zh-CN" altLang="en-US" sz="2200" dirty="0">
                <a:latin typeface="微软雅黑" panose="020B0503020204020204" charset="-122"/>
                <a:ea typeface="微软雅黑" panose="020B0503020204020204" charset="-122"/>
              </a:rPr>
              <a:t>odel construction</a:t>
            </a:r>
          </a:p>
          <a:p>
            <a:pPr marL="457200" indent="-457200">
              <a:lnSpc>
                <a:spcPct val="150000"/>
              </a:lnSpc>
              <a:buFont typeface="+mj-ea"/>
              <a:buAutoNum type="circleNumDbPlain"/>
            </a:pPr>
            <a:r>
              <a:rPr lang="en-US" altLang="zh-CN" sz="2200" dirty="0">
                <a:latin typeface="微软雅黑" panose="020B0503020204020204" charset="-122"/>
                <a:ea typeface="微软雅黑" panose="020B0503020204020204" charset="-122"/>
              </a:rPr>
              <a:t>A</a:t>
            </a:r>
            <a:r>
              <a:rPr lang="zh-CN" altLang="en-US" sz="2200" dirty="0">
                <a:latin typeface="微软雅黑" panose="020B0503020204020204" charset="-122"/>
                <a:ea typeface="微软雅黑" panose="020B0503020204020204" charset="-122"/>
              </a:rPr>
              <a:t>nalysis and computation</a:t>
            </a:r>
          </a:p>
          <a:p>
            <a:pPr marL="457200" indent="-457200">
              <a:lnSpc>
                <a:spcPct val="150000"/>
              </a:lnSpc>
              <a:buFont typeface="+mj-ea"/>
              <a:buAutoNum type="circleNumDbPlain"/>
            </a:pPr>
            <a:r>
              <a:rPr lang="en-US" altLang="zh-CN" sz="2200" dirty="0">
                <a:latin typeface="微软雅黑" panose="020B0503020204020204" charset="-122"/>
                <a:ea typeface="微软雅黑" panose="020B0503020204020204" charset="-122"/>
              </a:rPr>
              <a:t>V</a:t>
            </a:r>
            <a:r>
              <a:rPr lang="zh-CN" altLang="en-US" sz="2200" dirty="0">
                <a:latin typeface="微软雅黑" panose="020B0503020204020204" charset="-122"/>
                <a:ea typeface="微软雅黑" panose="020B0503020204020204" charset="-122"/>
              </a:rPr>
              <a:t>isualization and interaction</a:t>
            </a:r>
          </a:p>
        </p:txBody>
      </p:sp>
      <p:pic>
        <p:nvPicPr>
          <p:cNvPr id="2" name="图片 1" descr="PipelineHNew"/>
          <p:cNvPicPr>
            <a:picLocks noChangeAspect="1"/>
          </p:cNvPicPr>
          <p:nvPr/>
        </p:nvPicPr>
        <p:blipFill>
          <a:blip r:embed="rId4"/>
          <a:stretch>
            <a:fillRect/>
          </a:stretch>
        </p:blipFill>
        <p:spPr>
          <a:xfrm>
            <a:off x="5443855" y="2197735"/>
            <a:ext cx="11962130" cy="464248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文本框 18"/>
          <p:cNvSpPr txBox="1"/>
          <p:nvPr/>
        </p:nvSpPr>
        <p:spPr>
          <a:xfrm>
            <a:off x="803593" y="1281430"/>
            <a:ext cx="11946255" cy="829945"/>
          </a:xfrm>
          <a:prstGeom prst="rect">
            <a:avLst/>
          </a:prstGeom>
          <a:noFill/>
        </p:spPr>
        <p:txBody>
          <a:bodyPr wrap="square" rtlCol="0">
            <a:spAutoFit/>
          </a:bodyPr>
          <a:lstStyle/>
          <a:p>
            <a:pPr>
              <a:lnSpc>
                <a:spcPct val="100000"/>
              </a:lnSpc>
            </a:pPr>
            <a:r>
              <a:rPr lang="en-US" sz="4800" b="1" dirty="0">
                <a:latin typeface="微软雅黑" panose="020B0503020204020204" charset="-122"/>
                <a:ea typeface="微软雅黑" panose="020B0503020204020204" charset="-122"/>
              </a:rPr>
              <a:t>SYSTEM OVERVIEW</a:t>
            </a:r>
          </a:p>
        </p:txBody>
      </p:sp>
      <p:sp>
        <p:nvSpPr>
          <p:cNvPr id="13" name="文本框 12"/>
          <p:cNvSpPr txBox="1"/>
          <p:nvPr>
            <p:custDataLst>
              <p:tags r:id="rId1"/>
            </p:custDataLst>
          </p:nvPr>
        </p:nvSpPr>
        <p:spPr>
          <a:xfrm>
            <a:off x="803593" y="2244725"/>
            <a:ext cx="15760382" cy="4273157"/>
          </a:xfrm>
          <a:prstGeom prst="rect">
            <a:avLst/>
          </a:prstGeom>
          <a:noFill/>
        </p:spPr>
        <p:txBody>
          <a:bodyPr wrap="square" rtlCol="0">
            <a:spAutoFit/>
          </a:bodyPr>
          <a:lstStyle/>
          <a:p>
            <a:pPr marL="457200" indent="-457200">
              <a:lnSpc>
                <a:spcPct val="150000"/>
              </a:lnSpc>
              <a:buFont typeface="+mj-ea"/>
              <a:buAutoNum type="circleNumDbPlain"/>
            </a:pPr>
            <a:r>
              <a:rPr lang="en-US" altLang="zh-CN" sz="2400" b="1" dirty="0">
                <a:latin typeface="微软雅黑" panose="020B0503020204020204" charset="-122"/>
                <a:ea typeface="微软雅黑" panose="020B0503020204020204" charset="-122"/>
              </a:rPr>
              <a:t>D</a:t>
            </a:r>
            <a:r>
              <a:rPr lang="zh-CN" altLang="en-US" sz="2400" b="1" dirty="0">
                <a:latin typeface="微软雅黑" panose="020B0503020204020204" charset="-122"/>
                <a:ea typeface="微软雅黑" panose="020B0503020204020204" charset="-122"/>
              </a:rPr>
              <a:t>ata preprocessing</a:t>
            </a:r>
            <a:endParaRPr lang="en-US" altLang="zh-CN" sz="2400" b="1" dirty="0">
              <a:latin typeface="微软雅黑" panose="020B0503020204020204" charset="-122"/>
              <a:ea typeface="微软雅黑" panose="020B0503020204020204" charset="-122"/>
            </a:endParaRPr>
          </a:p>
          <a:p>
            <a:pPr marL="457200" indent="-457200">
              <a:lnSpc>
                <a:spcPct val="120000"/>
              </a:lnSpc>
              <a:buFont typeface="Arial" panose="020B0604020202020204" pitchFamily="34" charset="0"/>
              <a:buChar char="•"/>
            </a:pPr>
            <a:r>
              <a:rPr lang="en-US" altLang="zh-CN" sz="2400" dirty="0"/>
              <a:t>The advertising CTR prediction dataset is publicly available from the Huawei 2020 DIGIX algorithm competition</a:t>
            </a:r>
          </a:p>
          <a:p>
            <a:pPr marL="457200" indent="-457200">
              <a:lnSpc>
                <a:spcPct val="120000"/>
              </a:lnSpc>
              <a:buFont typeface="Arial" panose="020B0604020202020204" pitchFamily="34" charset="0"/>
              <a:buChar char="•"/>
            </a:pPr>
            <a:r>
              <a:rPr lang="en-US" altLang="zh-CN" sz="2400" dirty="0"/>
              <a:t>Each record has 36 fields, one is the label for advertising click behavior (0 or 1), and the remaining 35 fields can be divided into three categories of features: </a:t>
            </a:r>
            <a:r>
              <a:rPr lang="en-US" altLang="zh-CN" sz="2400" b="1" dirty="0"/>
              <a:t>ad, medium, and user</a:t>
            </a:r>
          </a:p>
          <a:p>
            <a:pPr marL="457200" indent="-457200">
              <a:lnSpc>
                <a:spcPct val="120000"/>
              </a:lnSpc>
              <a:buFont typeface="Arial" panose="020B0604020202020204" pitchFamily="34" charset="0"/>
              <a:buChar char="•"/>
            </a:pPr>
            <a:r>
              <a:rPr lang="en-US" altLang="zh-CN" sz="2400" dirty="0"/>
              <a:t>We first perform data cleaning and </a:t>
            </a:r>
            <a:r>
              <a:rPr lang="en-US" altLang="zh-CN" sz="2400" b="1" dirty="0" err="1"/>
              <a:t>downsampling</a:t>
            </a:r>
            <a:r>
              <a:rPr lang="en-US" altLang="zh-CN" sz="2400" dirty="0"/>
              <a:t> of the dataset</a:t>
            </a:r>
            <a:endParaRPr lang="zh-CN" altLang="en-US" sz="2200" dirty="0">
              <a:latin typeface="微软雅黑" panose="020B0503020204020204" charset="-122"/>
              <a:ea typeface="微软雅黑" panose="020B0503020204020204" charset="-122"/>
            </a:endParaRPr>
          </a:p>
          <a:p>
            <a:pPr marL="457200" indent="-457200">
              <a:lnSpc>
                <a:spcPct val="150000"/>
              </a:lnSpc>
              <a:buFont typeface="+mj-ea"/>
              <a:buAutoNum type="circleNumDbPlain"/>
            </a:pPr>
            <a:r>
              <a:rPr lang="en-US" altLang="zh-CN" sz="2400" b="1" dirty="0">
                <a:latin typeface="微软雅黑" panose="020B0503020204020204" charset="-122"/>
                <a:ea typeface="微软雅黑" panose="020B0503020204020204" charset="-122"/>
              </a:rPr>
              <a:t>M</a:t>
            </a:r>
            <a:r>
              <a:rPr lang="zh-CN" altLang="en-US" sz="2400" b="1" dirty="0">
                <a:latin typeface="微软雅黑" panose="020B0503020204020204" charset="-122"/>
                <a:ea typeface="微软雅黑" panose="020B0503020204020204" charset="-122"/>
              </a:rPr>
              <a:t>odel construction</a:t>
            </a:r>
            <a:endParaRPr lang="en-US" altLang="zh-CN" sz="2400" b="1" dirty="0">
              <a:latin typeface="微软雅黑" panose="020B0503020204020204" charset="-122"/>
              <a:ea typeface="微软雅黑" panose="020B0503020204020204" charset="-122"/>
            </a:endParaRPr>
          </a:p>
          <a:p>
            <a:pPr marL="342900" indent="-342900">
              <a:lnSpc>
                <a:spcPct val="120000"/>
              </a:lnSpc>
              <a:buFont typeface="Arial" panose="020B0604020202020204" pitchFamily="34" charset="0"/>
              <a:buChar char="•"/>
            </a:pPr>
            <a:r>
              <a:rPr lang="en-US" altLang="zh-CN" sz="2400" dirty="0"/>
              <a:t>Implement the GBDT model by </a:t>
            </a:r>
            <a:r>
              <a:rPr lang="en-US" altLang="zh-CN" sz="2400" b="1" dirty="0" err="1"/>
              <a:t>LightGBM</a:t>
            </a:r>
            <a:endParaRPr lang="en-US" altLang="zh-CN" sz="2400" b="1" dirty="0"/>
          </a:p>
          <a:p>
            <a:pPr marL="342900" indent="-342900">
              <a:lnSpc>
                <a:spcPct val="120000"/>
              </a:lnSpc>
              <a:buFont typeface="Arial" panose="020B0604020202020204" pitchFamily="34" charset="0"/>
              <a:buChar char="•"/>
            </a:pPr>
            <a:r>
              <a:rPr lang="en-US" altLang="zh-CN" sz="2400" dirty="0"/>
              <a:t>There are four main hyperparameters: 1. Maximum number of leaf nodes of the decision tree (</a:t>
            </a:r>
            <a:r>
              <a:rPr lang="en-US" altLang="zh-CN" sz="2400" b="1" dirty="0" err="1"/>
              <a:t>num_leaves</a:t>
            </a:r>
            <a:r>
              <a:rPr lang="en-US" altLang="zh-CN" sz="2400" b="1" dirty="0"/>
              <a:t>), </a:t>
            </a:r>
            <a:r>
              <a:rPr lang="en-US" altLang="zh-CN" sz="2400" dirty="0"/>
              <a:t>2. Maximum depth of the decision tree (</a:t>
            </a:r>
            <a:r>
              <a:rPr lang="en-US" altLang="zh-CN" sz="2400" b="1" dirty="0" err="1"/>
              <a:t>max_depth</a:t>
            </a:r>
            <a:r>
              <a:rPr lang="en-US" altLang="zh-CN" sz="2400" dirty="0"/>
              <a:t>), 3.Number of decision tree (</a:t>
            </a:r>
            <a:r>
              <a:rPr lang="en-US" altLang="zh-CN" sz="2400" b="1" dirty="0" err="1"/>
              <a:t>n_estimators</a:t>
            </a:r>
            <a:r>
              <a:rPr lang="en-US" altLang="zh-CN" sz="2400" dirty="0"/>
              <a:t>), 4.Learning rate (</a:t>
            </a:r>
            <a:r>
              <a:rPr lang="en-US" altLang="zh-CN" sz="2400" b="1" dirty="0" err="1"/>
              <a:t>learning_rate</a:t>
            </a:r>
            <a:r>
              <a:rPr lang="en-US" altLang="zh-CN" sz="2400" dirty="0"/>
              <a:t>)</a:t>
            </a:r>
          </a:p>
        </p:txBody>
      </p:sp>
    </p:spTree>
    <p:extLst>
      <p:ext uri="{BB962C8B-B14F-4D97-AF65-F5344CB8AC3E}">
        <p14:creationId xmlns:p14="http://schemas.microsoft.com/office/powerpoint/2010/main" val="1187339236"/>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PP_MARK_KEY" val="d22490b8-9206-4d20-904f-75fd400d6cc2"/>
  <p:tag name="COMMONDATA" val="eyJoZGlkIjoiOTJiMDkxMzU0NTE3Y2M5MDJhMDliM2UwMWIxZGRjMzQifQ=="/>
</p:tagLst>
</file>

<file path=ppt/tags/tag1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0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10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10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0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0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0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0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07.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185,&quot;width&quot;:8021}"/>
</p:tagLst>
</file>

<file path=ppt/tags/tag10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0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1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1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2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185,&quot;width&quot;:8021}"/>
</p:tagLst>
</file>

<file path=ppt/tags/tag3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3.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185,&quot;width&quot;:8021}"/>
</p:tagLst>
</file>

<file path=ppt/tags/tag3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3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4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4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4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4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4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4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4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5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185,&quot;width&quot;:8021}"/>
</p:tagLst>
</file>

<file path=ppt/tags/tag5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5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5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6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6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6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6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6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6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69.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185,&quot;width&quot;:8021}"/>
</p:tagLst>
</file>

<file path=ppt/tags/tag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71.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7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7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7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8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8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85.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8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Lst>
</file>

<file path=ppt/tags/tag8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8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90.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92.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94.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95.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1185,&quot;width&quot;:8021}"/>
</p:tagLst>
</file>

<file path=ppt/tags/tag96.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Lst>
</file>

<file path=ppt/tags/tag97.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UNIT_MEDIACOVER_STYLEID" val="1"/>
  <p:tag name="KSO_WM_UNIT_MEDIACOVER_TEXTSTATE" val="0"/>
  <p:tag name="KSO_WM_UNIT_MEDIACOVER_BTN_STATE" val="1"/>
  <p:tag name="KSO_WM_UNIT_MEDIACOVER_BTN_POS" val="c"/>
  <p:tag name="KSO_WM_UNIT_MEDIACOVER_BTN_STYLE" val="ee0bc779c1f3d7f3e90c96344320e69a"/>
  <p:tag name="KSO_WM_UNIT_MEDIACOVER_RGB" val="000000"/>
  <p:tag name="KSO_WM_UNIT_MEDIACOVER_TRANSPARENCY" val="0.5"/>
  <p:tag name="KSO_WM_UNIT_MEDIACOVER_TEXT" val=""/>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libri">
      <a:maj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847</TotalTime>
  <Words>5255</Words>
  <Application>Microsoft Office PowerPoint</Application>
  <PresentationFormat>自定义</PresentationFormat>
  <Paragraphs>289</Paragraphs>
  <Slides>22</Slides>
  <Notes>21</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22</vt:i4>
      </vt:variant>
    </vt:vector>
  </HeadingPairs>
  <TitlesOfParts>
    <vt:vector size="30" baseType="lpstr">
      <vt:lpstr>等线</vt:lpstr>
      <vt:lpstr>宋体</vt:lpstr>
      <vt:lpstr>微软雅黑</vt:lpstr>
      <vt:lpstr>微软雅黑</vt:lpstr>
      <vt:lpstr>Arial</vt:lpstr>
      <vt:lpstr>Calibri</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xin</dc:creator>
  <cp:lastModifiedBy>周 怡</cp:lastModifiedBy>
  <cp:revision>48</cp:revision>
  <dcterms:created xsi:type="dcterms:W3CDTF">2023-07-10T14:10:00Z</dcterms:created>
  <dcterms:modified xsi:type="dcterms:W3CDTF">2023-07-27T07:29:13Z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2052-11.1.0.14309</vt:lpwstr>
  </property>
  <property fmtid="{D5CDD505-2E9C-101B-9397-08002B2CF9AE}" pid="3" name="ICV">
    <vt:lpwstr>7A8D180A5BBA4FBF81A246BB0F3DF7EA_13</vt:lpwstr>
  </property>
</Properties>
</file>

<file path=docProps/thumbnail.jpeg>
</file>